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91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BD16958-CF10-4666-9721-66D2495F3A7C}" type="datetimeFigureOut">
              <a:rPr lang="en-GB" smtClean="0"/>
              <a:t>04/04/2019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1084073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D16958-CF10-4666-9721-66D2495F3A7C}" type="datetimeFigureOut">
              <a:rPr lang="en-GB" smtClean="0"/>
              <a:t>04/04/2019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1675422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D16958-CF10-4666-9721-66D2495F3A7C}" type="datetimeFigureOut">
              <a:rPr lang="en-GB" smtClean="0"/>
              <a:t>04/04/2019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1784491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BD16958-CF10-4666-9721-66D2495F3A7C}" type="datetimeFigureOut">
              <a:rPr lang="en-GB" smtClean="0"/>
              <a:t>04/04/2019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18557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BD16958-CF10-4666-9721-66D2495F3A7C}" type="datetimeFigureOut">
              <a:rPr lang="en-GB" smtClean="0"/>
              <a:t>04/04/2019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3190070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BD16958-CF10-4666-9721-66D2495F3A7C}" type="datetimeFigureOut">
              <a:rPr lang="en-GB" smtClean="0"/>
              <a:t>04/04/2019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328203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16958-CF10-4666-9721-66D2495F3A7C}" type="datetimeFigureOut">
              <a:rPr lang="en-GB" smtClean="0"/>
              <a:t>04/04/2019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2390116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16958-CF10-4666-9721-66D2495F3A7C}" type="datetimeFigureOut">
              <a:rPr lang="en-GB" smtClean="0"/>
              <a:t>04/04/2019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136145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16958-CF10-4666-9721-66D2495F3A7C}" type="datetimeFigureOut">
              <a:rPr lang="en-GB" smtClean="0"/>
              <a:t>04/04/2019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207000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D16958-CF10-4666-9721-66D2495F3A7C}" type="datetimeFigureOut">
              <a:rPr lang="en-GB" smtClean="0"/>
              <a:t>04/04/2019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6280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D16958-CF10-4666-9721-66D2495F3A7C}" type="datetimeFigureOut">
              <a:rPr lang="en-GB" smtClean="0"/>
              <a:t>04/04/2019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A8FB3-D58B-4E5B-BA3F-6FE373247F5A}" type="slidenum">
              <a:rPr lang="en-GB" smtClean="0"/>
              <a:t>‹#›</a:t>
            </a:fld>
            <a:endParaRPr lang="en-GB"/>
          </a:p>
        </p:txBody>
      </p:sp>
    </p:spTree>
    <p:extLst>
      <p:ext uri="{BB962C8B-B14F-4D97-AF65-F5344CB8AC3E}">
        <p14:creationId xmlns:p14="http://schemas.microsoft.com/office/powerpoint/2010/main" val="329638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16958-CF10-4666-9721-66D2495F3A7C}" type="datetimeFigureOut">
              <a:rPr lang="en-GB" smtClean="0"/>
              <a:t>04/04/2019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5A8FB3-D58B-4E5B-BA3F-6FE373247F5A}" type="slidenum">
              <a:rPr lang="en-GB" smtClean="0"/>
              <a:t>‹#›</a:t>
            </a:fld>
            <a:endParaRPr lang="en-GB"/>
          </a:p>
        </p:txBody>
      </p:sp>
    </p:spTree>
    <p:extLst>
      <p:ext uri="{BB962C8B-B14F-4D97-AF65-F5344CB8AC3E}">
        <p14:creationId xmlns:p14="http://schemas.microsoft.com/office/powerpoint/2010/main" val="2244396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tiff"/></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5" Type="http://schemas.openxmlformats.org/officeDocument/2006/relationships/image" Target="../media/image20.tiff"/><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latin typeface="Book Antiqua" panose="02040602050305030304" pitchFamily="18" charset="0"/>
              </a:rPr>
              <a:t>Prequel &amp; Sequel</a:t>
            </a:r>
            <a:br>
              <a:rPr lang="en-GB" dirty="0" smtClean="0">
                <a:latin typeface="Book Antiqua" panose="02040602050305030304" pitchFamily="18" charset="0"/>
              </a:rPr>
            </a:br>
            <a:r>
              <a:rPr lang="en-GB" sz="3600" dirty="0" smtClean="0">
                <a:latin typeface="Book Antiqua" panose="02040602050305030304" pitchFamily="18" charset="0"/>
              </a:rPr>
              <a:t>Margery Allingham Convention 14.4.2019</a:t>
            </a:r>
            <a:endParaRPr lang="en-GB" sz="3600" dirty="0">
              <a:latin typeface="Book Antiqua" panose="0204060205030503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949520"/>
            <a:ext cx="2590800" cy="407030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949520"/>
            <a:ext cx="2700243" cy="4070301"/>
          </a:xfrm>
          <a:prstGeom prst="rect">
            <a:avLst/>
          </a:prstGeom>
        </p:spPr>
      </p:pic>
      <p:sp>
        <p:nvSpPr>
          <p:cNvPr id="7" name="TextBox 6"/>
          <p:cNvSpPr txBox="1"/>
          <p:nvPr/>
        </p:nvSpPr>
        <p:spPr>
          <a:xfrm>
            <a:off x="1524000" y="6374258"/>
            <a:ext cx="6705600" cy="369332"/>
          </a:xfrm>
          <a:prstGeom prst="rect">
            <a:avLst/>
          </a:prstGeom>
          <a:noFill/>
        </p:spPr>
        <p:txBody>
          <a:bodyPr wrap="square" rtlCol="0">
            <a:spAutoFit/>
          </a:bodyPr>
          <a:lstStyle/>
          <a:p>
            <a:r>
              <a:rPr lang="en-GB" dirty="0" smtClean="0">
                <a:latin typeface="Book Antiqua" panose="02040602050305030304" pitchFamily="18" charset="0"/>
              </a:rPr>
              <a:t>1967 – 1936                                                                 1959 - 2019</a:t>
            </a:r>
            <a:endParaRPr lang="en-GB" dirty="0">
              <a:latin typeface="Book Antiqua" panose="02040602050305030304" pitchFamily="18" charset="0"/>
            </a:endParaRPr>
          </a:p>
        </p:txBody>
      </p:sp>
    </p:spTree>
    <p:extLst>
      <p:ext uri="{BB962C8B-B14F-4D97-AF65-F5344CB8AC3E}">
        <p14:creationId xmlns:p14="http://schemas.microsoft.com/office/powerpoint/2010/main" val="178787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7124"/>
            <a:ext cx="8229600" cy="1143000"/>
          </a:xfrm>
        </p:spPr>
        <p:txBody>
          <a:bodyPr/>
          <a:lstStyle/>
          <a:p>
            <a:r>
              <a:rPr lang="en-GB" dirty="0" smtClean="0">
                <a:latin typeface="Book Antiqua" panose="02040602050305030304" pitchFamily="18" charset="0"/>
              </a:rPr>
              <a:t>Four generations</a:t>
            </a:r>
            <a:endParaRPr lang="en-GB" dirty="0">
              <a:latin typeface="Book Antiqua" panose="0204060205030503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751" y="2057400"/>
            <a:ext cx="2946400" cy="2209800"/>
          </a:xfrm>
          <a:prstGeom prst="rect">
            <a:avLst/>
          </a:prstGeom>
        </p:spPr>
      </p:pic>
      <p:sp>
        <p:nvSpPr>
          <p:cNvPr id="4" name="TextBox 3"/>
          <p:cNvSpPr txBox="1"/>
          <p:nvPr/>
        </p:nvSpPr>
        <p:spPr>
          <a:xfrm>
            <a:off x="238874" y="990600"/>
            <a:ext cx="8610600" cy="923330"/>
          </a:xfrm>
          <a:prstGeom prst="rect">
            <a:avLst/>
          </a:prstGeom>
          <a:noFill/>
          <a:ln>
            <a:solidFill>
              <a:schemeClr val="accent1">
                <a:alpha val="94000"/>
              </a:schemeClr>
            </a:solidFill>
          </a:ln>
        </p:spPr>
        <p:txBody>
          <a:bodyPr wrap="square" rtlCol="0">
            <a:spAutoFit/>
          </a:bodyPr>
          <a:lstStyle/>
          <a:p>
            <a:r>
              <a:rPr lang="en-GB" dirty="0" smtClean="0">
                <a:latin typeface="Palatino Linotype" panose="02040502050505030304" pitchFamily="18" charset="0"/>
              </a:rPr>
              <a:t>The first was William, ‘man of property’, living in South London 1803-1874 as an apparent  gentleman. He married Elizabeth Jane and they had eight children, three of whom were apprenticed as printers.  </a:t>
            </a:r>
            <a:endParaRPr lang="en-GB" dirty="0">
              <a:latin typeface="Palatino Linotype" panose="02040502050505030304" pitchFamily="18" charset="0"/>
            </a:endParaRPr>
          </a:p>
        </p:txBody>
      </p:sp>
      <p:sp>
        <p:nvSpPr>
          <p:cNvPr id="5" name="TextBox 4"/>
          <p:cNvSpPr txBox="1"/>
          <p:nvPr/>
        </p:nvSpPr>
        <p:spPr>
          <a:xfrm>
            <a:off x="3352800" y="2057400"/>
            <a:ext cx="5454722" cy="3139321"/>
          </a:xfrm>
          <a:prstGeom prst="rect">
            <a:avLst/>
          </a:prstGeom>
          <a:noFill/>
          <a:ln>
            <a:solidFill>
              <a:schemeClr val="accent2">
                <a:alpha val="93000"/>
              </a:schemeClr>
            </a:solidFill>
          </a:ln>
        </p:spPr>
        <p:txBody>
          <a:bodyPr wrap="square" rtlCol="0">
            <a:spAutoFit/>
          </a:bodyPr>
          <a:lstStyle/>
          <a:p>
            <a:r>
              <a:rPr lang="en-GB" dirty="0" smtClean="0">
                <a:latin typeface="Palatino Linotype" panose="02040502050505030304" pitchFamily="18" charset="0"/>
              </a:rPr>
              <a:t>James, Margery’s grandfather (1840 – 1920) was the oldest of the next generation. He used his legacy to found </a:t>
            </a:r>
            <a:r>
              <a:rPr lang="en-GB" i="1" dirty="0">
                <a:latin typeface="Palatino Linotype" panose="02040502050505030304" pitchFamily="18" charset="0"/>
              </a:rPr>
              <a:t>T</a:t>
            </a:r>
            <a:r>
              <a:rPr lang="en-GB" i="1" dirty="0" smtClean="0">
                <a:latin typeface="Palatino Linotype" panose="02040502050505030304" pitchFamily="18" charset="0"/>
              </a:rPr>
              <a:t>he Christian Globe</a:t>
            </a:r>
            <a:r>
              <a:rPr lang="en-GB" dirty="0">
                <a:latin typeface="Palatino Linotype" panose="02040502050505030304" pitchFamily="18" charset="0"/>
              </a:rPr>
              <a:t> </a:t>
            </a:r>
            <a:r>
              <a:rPr lang="en-GB" dirty="0" smtClean="0">
                <a:latin typeface="Palatino Linotype" panose="02040502050505030304" pitchFamily="18" charset="0"/>
              </a:rPr>
              <a:t>+ an advertising agency. He married Louisa &amp; they had eight sons and a daughter. </a:t>
            </a:r>
          </a:p>
          <a:p>
            <a:r>
              <a:rPr lang="en-GB" dirty="0" smtClean="0">
                <a:latin typeface="Palatino Linotype" panose="02040502050505030304" pitchFamily="18" charset="0"/>
              </a:rPr>
              <a:t>John ‘Ralph </a:t>
            </a:r>
            <a:r>
              <a:rPr lang="en-GB" dirty="0" err="1" smtClean="0">
                <a:latin typeface="Palatino Linotype" panose="02040502050505030304" pitchFamily="18" charset="0"/>
              </a:rPr>
              <a:t>Rollington</a:t>
            </a:r>
            <a:r>
              <a:rPr lang="en-GB" dirty="0" smtClean="0">
                <a:latin typeface="Palatino Linotype" panose="02040502050505030304" pitchFamily="18" charset="0"/>
              </a:rPr>
              <a:t>’ was James’s wild brother. He founded three boys’ penny weeklies &amp; was the father of Grace (an actress)</a:t>
            </a:r>
          </a:p>
          <a:p>
            <a:r>
              <a:rPr lang="en-GB" dirty="0" smtClean="0">
                <a:latin typeface="Palatino Linotype" panose="02040502050505030304" pitchFamily="18" charset="0"/>
              </a:rPr>
              <a:t>Emily Jane, Margery’s grandmother, was James’s sister. She married a photographer, Walter Hughes, and had three daughters + a son</a:t>
            </a:r>
          </a:p>
        </p:txBody>
      </p:sp>
      <p:sp>
        <p:nvSpPr>
          <p:cNvPr id="6" name="TextBox 5"/>
          <p:cNvSpPr txBox="1"/>
          <p:nvPr/>
        </p:nvSpPr>
        <p:spPr>
          <a:xfrm>
            <a:off x="166671" y="4375616"/>
            <a:ext cx="3352800" cy="369332"/>
          </a:xfrm>
          <a:prstGeom prst="rect">
            <a:avLst/>
          </a:prstGeom>
          <a:noFill/>
        </p:spPr>
        <p:txBody>
          <a:bodyPr wrap="square" rtlCol="0">
            <a:spAutoFit/>
          </a:bodyPr>
          <a:lstStyle/>
          <a:p>
            <a:r>
              <a:rPr lang="en-GB" dirty="0" smtClean="0"/>
              <a:t>James at his desk in Fleet Street</a:t>
            </a:r>
            <a:endParaRPr lang="en-GB" dirty="0"/>
          </a:p>
        </p:txBody>
      </p:sp>
      <p:sp>
        <p:nvSpPr>
          <p:cNvPr id="7" name="TextBox 6"/>
          <p:cNvSpPr txBox="1"/>
          <p:nvPr/>
        </p:nvSpPr>
        <p:spPr>
          <a:xfrm>
            <a:off x="197778" y="5334000"/>
            <a:ext cx="8609744" cy="923330"/>
          </a:xfrm>
          <a:prstGeom prst="rect">
            <a:avLst/>
          </a:prstGeom>
          <a:noFill/>
          <a:ln>
            <a:solidFill>
              <a:srgbClr val="00B050"/>
            </a:solidFill>
          </a:ln>
        </p:spPr>
        <p:txBody>
          <a:bodyPr wrap="square" rtlCol="0">
            <a:spAutoFit/>
          </a:bodyPr>
          <a:lstStyle/>
          <a:p>
            <a:r>
              <a:rPr lang="en-GB" dirty="0" smtClean="0">
                <a:latin typeface="Palatino Linotype" panose="02040502050505030304" pitchFamily="18" charset="0"/>
              </a:rPr>
              <a:t>Herbert Allingham (1867-1936) Margery’s father, was James &amp; Louisa’s 2</a:t>
            </a:r>
            <a:r>
              <a:rPr lang="en-GB" baseline="30000" dirty="0" smtClean="0">
                <a:latin typeface="Palatino Linotype" panose="02040502050505030304" pitchFamily="18" charset="0"/>
              </a:rPr>
              <a:t>nd</a:t>
            </a:r>
            <a:r>
              <a:rPr lang="en-GB" dirty="0" smtClean="0">
                <a:latin typeface="Palatino Linotype" panose="02040502050505030304" pitchFamily="18" charset="0"/>
              </a:rPr>
              <a:t> son, the intellectual of that family. Four of his brothers had careers that were media-related. </a:t>
            </a:r>
          </a:p>
          <a:p>
            <a:r>
              <a:rPr lang="en-GB" dirty="0" err="1" smtClean="0">
                <a:latin typeface="Palatino Linotype" panose="02040502050505030304" pitchFamily="18" charset="0"/>
              </a:rPr>
              <a:t>Em</a:t>
            </a:r>
            <a:r>
              <a:rPr lang="en-GB" dirty="0" smtClean="0">
                <a:latin typeface="Palatino Linotype" panose="02040502050505030304" pitchFamily="18" charset="0"/>
              </a:rPr>
              <a:t> Hughes, Margery’s mother, &amp; her sister Maud were also in the business. </a:t>
            </a:r>
            <a:endParaRPr lang="en-GB" dirty="0">
              <a:latin typeface="Palatino Linotype" panose="02040502050505030304" pitchFamily="18" charset="0"/>
            </a:endParaRPr>
          </a:p>
        </p:txBody>
      </p:sp>
      <p:sp>
        <p:nvSpPr>
          <p:cNvPr id="8" name="TextBox 7"/>
          <p:cNvSpPr txBox="1"/>
          <p:nvPr/>
        </p:nvSpPr>
        <p:spPr>
          <a:xfrm>
            <a:off x="228600" y="6368534"/>
            <a:ext cx="8609744" cy="369332"/>
          </a:xfrm>
          <a:prstGeom prst="rect">
            <a:avLst/>
          </a:prstGeom>
          <a:noFill/>
          <a:ln>
            <a:solidFill>
              <a:srgbClr val="7030A0">
                <a:alpha val="79000"/>
              </a:srgbClr>
            </a:solidFill>
          </a:ln>
        </p:spPr>
        <p:txBody>
          <a:bodyPr wrap="square" rtlCol="0">
            <a:spAutoFit/>
          </a:bodyPr>
          <a:lstStyle/>
          <a:p>
            <a:r>
              <a:rPr lang="en-GB" dirty="0" smtClean="0">
                <a:latin typeface="Palatino Linotype" panose="02040502050505030304" pitchFamily="18" charset="0"/>
              </a:rPr>
              <a:t>Fourth: Margery, Phil, Joyce – all of whom had working knowledge of media  </a:t>
            </a:r>
            <a:endParaRPr lang="en-GB" dirty="0">
              <a:latin typeface="Palatino Linotype" panose="02040502050505030304" pitchFamily="18" charset="0"/>
            </a:endParaRPr>
          </a:p>
        </p:txBody>
      </p:sp>
    </p:spTree>
    <p:extLst>
      <p:ext uri="{BB962C8B-B14F-4D97-AF65-F5344CB8AC3E}">
        <p14:creationId xmlns:p14="http://schemas.microsoft.com/office/powerpoint/2010/main" val="314707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latin typeface="Book Antiqua" panose="02040602050305030304" pitchFamily="18" charset="0"/>
              </a:rPr>
              <a:t>The great age of print</a:t>
            </a:r>
            <a:endParaRPr lang="en-GB" dirty="0">
              <a:latin typeface="Book Antiqua" panose="0204060205030503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219" y="1219200"/>
            <a:ext cx="3251200" cy="24384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1219200"/>
            <a:ext cx="2725862" cy="363448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7942" y="1219200"/>
            <a:ext cx="2457450" cy="3276600"/>
          </a:xfrm>
          <a:prstGeom prst="rect">
            <a:avLst/>
          </a:prstGeom>
        </p:spPr>
      </p:pic>
      <p:sp>
        <p:nvSpPr>
          <p:cNvPr id="6" name="TextBox 5"/>
          <p:cNvSpPr txBox="1"/>
          <p:nvPr/>
        </p:nvSpPr>
        <p:spPr>
          <a:xfrm>
            <a:off x="228600" y="4853683"/>
            <a:ext cx="8669462" cy="1754326"/>
          </a:xfrm>
          <a:prstGeom prst="rect">
            <a:avLst/>
          </a:prstGeom>
          <a:noFill/>
        </p:spPr>
        <p:txBody>
          <a:bodyPr wrap="square" rtlCol="0">
            <a:spAutoFit/>
          </a:bodyPr>
          <a:lstStyle/>
          <a:p>
            <a:r>
              <a:rPr lang="en-GB" dirty="0" smtClean="0">
                <a:latin typeface="Palatino Linotype" panose="02040502050505030304" pitchFamily="18" charset="0"/>
              </a:rPr>
              <a:t>Herbert Allingham’s lifetime saw massive rise in literacy, in print technology, in media capitalism, in commercial fiction. By the time of his death this was being challenged by the film industry and by broadcast media.</a:t>
            </a:r>
          </a:p>
          <a:p>
            <a:r>
              <a:rPr lang="en-GB" dirty="0" smtClean="0">
                <a:latin typeface="Palatino Linotype" panose="02040502050505030304" pitchFamily="18" charset="0"/>
              </a:rPr>
              <a:t>Some significant </a:t>
            </a:r>
            <a:r>
              <a:rPr lang="en-GB" dirty="0" smtClean="0">
                <a:latin typeface="Palatino Linotype" panose="02040502050505030304" pitchFamily="18" charset="0"/>
              </a:rPr>
              <a:t>factors – urbanisation, electoral </a:t>
            </a:r>
            <a:r>
              <a:rPr lang="en-GB" dirty="0" smtClean="0">
                <a:latin typeface="Palatino Linotype" panose="02040502050505030304" pitchFamily="18" charset="0"/>
              </a:rPr>
              <a:t>reform, </a:t>
            </a:r>
            <a:r>
              <a:rPr lang="en-GB" dirty="0" smtClean="0">
                <a:latin typeface="Palatino Linotype" panose="02040502050505030304" pitchFamily="18" charset="0"/>
              </a:rPr>
              <a:t>compulsory education, removal of advertising duties, reduced </a:t>
            </a:r>
            <a:r>
              <a:rPr lang="en-GB" dirty="0" smtClean="0">
                <a:latin typeface="Palatino Linotype" panose="02040502050505030304" pitchFamily="18" charset="0"/>
              </a:rPr>
              <a:t>paper cost, </a:t>
            </a:r>
            <a:r>
              <a:rPr lang="en-GB" dirty="0" smtClean="0">
                <a:latin typeface="Palatino Linotype" panose="02040502050505030304" pitchFamily="18" charset="0"/>
              </a:rPr>
              <a:t>more effective </a:t>
            </a:r>
            <a:r>
              <a:rPr lang="en-GB" dirty="0" smtClean="0">
                <a:latin typeface="Palatino Linotype" panose="02040502050505030304" pitchFamily="18" charset="0"/>
              </a:rPr>
              <a:t>distribution, a few spare halfpennies. Entrepreneurial contemporaries </a:t>
            </a:r>
            <a:r>
              <a:rPr lang="en-GB" dirty="0" err="1" smtClean="0">
                <a:latin typeface="Palatino Linotype" panose="02040502050505030304" pitchFamily="18" charset="0"/>
              </a:rPr>
              <a:t>eg</a:t>
            </a:r>
            <a:r>
              <a:rPr lang="en-GB" dirty="0" smtClean="0">
                <a:latin typeface="Palatino Linotype" panose="02040502050505030304" pitchFamily="18" charset="0"/>
              </a:rPr>
              <a:t> the </a:t>
            </a:r>
            <a:r>
              <a:rPr lang="en-GB" dirty="0" smtClean="0">
                <a:latin typeface="Palatino Linotype" panose="02040502050505030304" pitchFamily="18" charset="0"/>
              </a:rPr>
              <a:t>Harmsworth </a:t>
            </a:r>
            <a:r>
              <a:rPr lang="en-GB" dirty="0" smtClean="0">
                <a:latin typeface="Palatino Linotype" panose="02040502050505030304" pitchFamily="18" charset="0"/>
              </a:rPr>
              <a:t>brothers. </a:t>
            </a:r>
            <a:endParaRPr lang="en-GB" dirty="0">
              <a:latin typeface="Palatino Linotype" panose="02040502050505030304" pitchFamily="18" charset="0"/>
            </a:endParaRPr>
          </a:p>
        </p:txBody>
      </p:sp>
    </p:spTree>
    <p:extLst>
      <p:ext uri="{BB962C8B-B14F-4D97-AF65-F5344CB8AC3E}">
        <p14:creationId xmlns:p14="http://schemas.microsoft.com/office/powerpoint/2010/main" val="1012755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Book Antiqua" panose="02040602050305030304" pitchFamily="18" charset="0"/>
              </a:rPr>
              <a:t>Herbert Allingham’s readers</a:t>
            </a:r>
            <a:endParaRPr lang="en-GB" dirty="0">
              <a:latin typeface="Book Antiqua" panose="02040602050305030304" pitchFamily="18"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7085" r="13714" b="10245"/>
          <a:stretch/>
        </p:blipFill>
        <p:spPr>
          <a:xfrm>
            <a:off x="300536" y="1219200"/>
            <a:ext cx="3052265" cy="2969180"/>
          </a:xfrm>
          <a:prstGeom prst="rect">
            <a:avLst/>
          </a:prstGeom>
        </p:spPr>
      </p:pic>
      <p:sp>
        <p:nvSpPr>
          <p:cNvPr id="4" name="TextBox 3"/>
          <p:cNvSpPr txBox="1"/>
          <p:nvPr/>
        </p:nvSpPr>
        <p:spPr>
          <a:xfrm>
            <a:off x="3672441" y="1219200"/>
            <a:ext cx="5334000" cy="5909310"/>
          </a:xfrm>
          <a:prstGeom prst="rect">
            <a:avLst/>
          </a:prstGeom>
          <a:noFill/>
        </p:spPr>
        <p:txBody>
          <a:bodyPr wrap="square" rtlCol="0">
            <a:spAutoFit/>
          </a:bodyPr>
          <a:lstStyle/>
          <a:p>
            <a:r>
              <a:rPr lang="en-GB" dirty="0" smtClean="0">
                <a:latin typeface="Palatino Linotype" panose="02040502050505030304" pitchFamily="18" charset="0"/>
              </a:rPr>
              <a:t>“I know the common people. I get my living by studying them.” (Allingham to Northcliffe)</a:t>
            </a:r>
          </a:p>
          <a:p>
            <a:endParaRPr lang="en-GB" dirty="0" smtClean="0">
              <a:latin typeface="Palatino Linotype" panose="02040502050505030304" pitchFamily="18" charset="0"/>
            </a:endParaRPr>
          </a:p>
          <a:p>
            <a:r>
              <a:rPr lang="en-GB" dirty="0" smtClean="0">
                <a:latin typeface="Palatino Linotype" panose="02040502050505030304" pitchFamily="18" charset="0"/>
              </a:rPr>
              <a:t>Readership </a:t>
            </a:r>
            <a:r>
              <a:rPr lang="en-GB" dirty="0" smtClean="0">
                <a:latin typeface="Palatino Linotype" panose="02040502050505030304" pitchFamily="18" charset="0"/>
              </a:rPr>
              <a:t>changed as demographics changed, as family finances changed, as living conditions changed.  Herbert was almost always writing for the poorest end of the mass market.</a:t>
            </a:r>
          </a:p>
          <a:p>
            <a:endParaRPr lang="en-GB" dirty="0">
              <a:latin typeface="Palatino Linotype" panose="02040502050505030304" pitchFamily="18" charset="0"/>
            </a:endParaRPr>
          </a:p>
          <a:p>
            <a:r>
              <a:rPr lang="en-GB" dirty="0" smtClean="0">
                <a:latin typeface="Palatino Linotype" panose="02040502050505030304" pitchFamily="18" charset="0"/>
              </a:rPr>
              <a:t>He began writing for a </a:t>
            </a:r>
            <a:r>
              <a:rPr lang="en-GB" b="1" dirty="0" smtClean="0">
                <a:solidFill>
                  <a:srgbClr val="7030A0"/>
                </a:solidFill>
                <a:latin typeface="Palatino Linotype" panose="02040502050505030304" pitchFamily="18" charset="0"/>
              </a:rPr>
              <a:t>family</a:t>
            </a:r>
            <a:r>
              <a:rPr lang="en-GB" dirty="0" smtClean="0">
                <a:latin typeface="Palatino Linotype" panose="02040502050505030304" pitchFamily="18" charset="0"/>
              </a:rPr>
              <a:t> readership – when the same penny paper had to be shared across the whole family. As </a:t>
            </a:r>
            <a:r>
              <a:rPr lang="en-GB" b="1" dirty="0" smtClean="0">
                <a:solidFill>
                  <a:srgbClr val="7030A0"/>
                </a:solidFill>
                <a:latin typeface="Palatino Linotype" panose="02040502050505030304" pitchFamily="18" charset="0"/>
              </a:rPr>
              <a:t>boys</a:t>
            </a:r>
            <a:r>
              <a:rPr lang="en-GB" dirty="0" smtClean="0">
                <a:latin typeface="Palatino Linotype" panose="02040502050505030304" pitchFamily="18" charset="0"/>
              </a:rPr>
              <a:t> became more obvious in late Victorian society and had some spending power, he also wrote for </a:t>
            </a:r>
            <a:r>
              <a:rPr lang="en-GB" dirty="0" smtClean="0">
                <a:latin typeface="Palatino Linotype" panose="02040502050505030304" pitchFamily="18" charset="0"/>
              </a:rPr>
              <a:t>boys. In </a:t>
            </a:r>
            <a:r>
              <a:rPr lang="en-GB" dirty="0" smtClean="0">
                <a:latin typeface="Palatino Linotype" panose="02040502050505030304" pitchFamily="18" charset="0"/>
              </a:rPr>
              <a:t>the first decade of the c20th he wrote for </a:t>
            </a:r>
            <a:r>
              <a:rPr lang="en-GB" b="1" dirty="0" smtClean="0">
                <a:solidFill>
                  <a:srgbClr val="7030A0"/>
                </a:solidFill>
                <a:latin typeface="Palatino Linotype" panose="02040502050505030304" pitchFamily="18" charset="0"/>
              </a:rPr>
              <a:t>adolescents</a:t>
            </a:r>
            <a:r>
              <a:rPr lang="en-GB" dirty="0" smtClean="0">
                <a:latin typeface="Palatino Linotype" panose="02040502050505030304" pitchFamily="18" charset="0"/>
              </a:rPr>
              <a:t> in the comics.  Then, during WW1 he needed to entertain a mainly </a:t>
            </a:r>
            <a:r>
              <a:rPr lang="en-GB" b="1" dirty="0" smtClean="0">
                <a:solidFill>
                  <a:srgbClr val="7030A0"/>
                </a:solidFill>
                <a:latin typeface="Palatino Linotype" panose="02040502050505030304" pitchFamily="18" charset="0"/>
              </a:rPr>
              <a:t>female</a:t>
            </a:r>
            <a:r>
              <a:rPr lang="en-GB" dirty="0" smtClean="0">
                <a:latin typeface="Palatino Linotype" panose="02040502050505030304" pitchFamily="18" charset="0"/>
              </a:rPr>
              <a:t> </a:t>
            </a:r>
            <a:r>
              <a:rPr lang="en-GB" dirty="0" smtClean="0">
                <a:latin typeface="Palatino Linotype" panose="02040502050505030304" pitchFamily="18" charset="0"/>
              </a:rPr>
              <a:t>audience. In </a:t>
            </a:r>
            <a:r>
              <a:rPr lang="en-GB" dirty="0" smtClean="0">
                <a:latin typeface="Palatino Linotype" panose="02040502050505030304" pitchFamily="18" charset="0"/>
              </a:rPr>
              <a:t>the 1920s he adapted to the more fractured </a:t>
            </a:r>
            <a:r>
              <a:rPr lang="en-GB" b="1" dirty="0" smtClean="0">
                <a:solidFill>
                  <a:srgbClr val="7030A0"/>
                </a:solidFill>
                <a:latin typeface="Palatino Linotype" panose="02040502050505030304" pitchFamily="18" charset="0"/>
              </a:rPr>
              <a:t>post war society </a:t>
            </a:r>
            <a:r>
              <a:rPr lang="en-GB" dirty="0" smtClean="0">
                <a:latin typeface="Palatino Linotype" panose="02040502050505030304" pitchFamily="18" charset="0"/>
              </a:rPr>
              <a:t>and </a:t>
            </a:r>
            <a:r>
              <a:rPr lang="en-GB" b="1" dirty="0" smtClean="0">
                <a:solidFill>
                  <a:srgbClr val="7030A0"/>
                </a:solidFill>
                <a:latin typeface="Palatino Linotype" panose="02040502050505030304" pitchFamily="18" charset="0"/>
              </a:rPr>
              <a:t>film fans</a:t>
            </a:r>
            <a:r>
              <a:rPr lang="en-GB" dirty="0" smtClean="0">
                <a:latin typeface="Palatino Linotype" panose="02040502050505030304" pitchFamily="18" charset="0"/>
              </a:rPr>
              <a:t>. Finally</a:t>
            </a:r>
            <a:r>
              <a:rPr lang="en-GB" dirty="0" smtClean="0">
                <a:latin typeface="Palatino Linotype" panose="02040502050505030304" pitchFamily="18" charset="0"/>
              </a:rPr>
              <a:t>, in the 1930s depression years, he appealed to an </a:t>
            </a:r>
            <a:r>
              <a:rPr lang="en-GB" b="1" dirty="0" smtClean="0">
                <a:solidFill>
                  <a:srgbClr val="7030A0"/>
                </a:solidFill>
                <a:latin typeface="Palatino Linotype" panose="02040502050505030304" pitchFamily="18" charset="0"/>
              </a:rPr>
              <a:t>older </a:t>
            </a:r>
            <a:r>
              <a:rPr lang="en-GB" dirty="0" smtClean="0">
                <a:latin typeface="Palatino Linotype" panose="02040502050505030304" pitchFamily="18" charset="0"/>
              </a:rPr>
              <a:t>readership, mainly </a:t>
            </a:r>
            <a:r>
              <a:rPr lang="en-GB" b="1" dirty="0" smtClean="0">
                <a:solidFill>
                  <a:srgbClr val="7030A0"/>
                </a:solidFill>
                <a:latin typeface="Palatino Linotype" panose="02040502050505030304" pitchFamily="18" charset="0"/>
              </a:rPr>
              <a:t>female</a:t>
            </a:r>
            <a:r>
              <a:rPr lang="en-GB" dirty="0" smtClean="0">
                <a:latin typeface="Palatino Linotype" panose="02040502050505030304" pitchFamily="18" charset="0"/>
              </a:rPr>
              <a:t>.</a:t>
            </a:r>
            <a:endParaRPr lang="en-GB" dirty="0" smtClean="0">
              <a:latin typeface="Palatino Linotype" panose="02040502050505030304" pitchFamily="18" charset="0"/>
            </a:endParaRPr>
          </a:p>
          <a:p>
            <a:endParaRPr lang="en-GB" dirty="0">
              <a:latin typeface="Palatino Linotype" panose="02040502050505030304" pitchFamily="18" charset="0"/>
            </a:endParaRPr>
          </a:p>
          <a:p>
            <a:endParaRPr lang="en-GB" dirty="0" smtClean="0">
              <a:latin typeface="Palatino Linotype" panose="02040502050505030304" pitchFamily="18"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9764" b="4166"/>
          <a:stretch/>
        </p:blipFill>
        <p:spPr>
          <a:xfrm>
            <a:off x="137560" y="4428375"/>
            <a:ext cx="3534881" cy="2016732"/>
          </a:xfrm>
          <a:prstGeom prst="rect">
            <a:avLst/>
          </a:prstGeom>
        </p:spPr>
      </p:pic>
    </p:spTree>
    <p:extLst>
      <p:ext uri="{BB962C8B-B14F-4D97-AF65-F5344CB8AC3E}">
        <p14:creationId xmlns:p14="http://schemas.microsoft.com/office/powerpoint/2010/main" val="725595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latin typeface="Book Antiqua" panose="02040602050305030304" pitchFamily="18" charset="0"/>
              </a:rPr>
              <a:t>Herbert’s </a:t>
            </a:r>
            <a:r>
              <a:rPr lang="en-GB" dirty="0" smtClean="0">
                <a:latin typeface="Book Antiqua" panose="02040602050305030304" pitchFamily="18" charset="0"/>
              </a:rPr>
              <a:t>achievement</a:t>
            </a:r>
            <a:endParaRPr lang="en-GB" dirty="0" smtClean="0">
              <a:latin typeface="Book Antiqua" panose="02040602050305030304" pitchFamily="18" charset="0"/>
            </a:endParaRPr>
          </a:p>
        </p:txBody>
      </p:sp>
      <p:sp>
        <p:nvSpPr>
          <p:cNvPr id="3" name="TextBox 2"/>
          <p:cNvSpPr txBox="1"/>
          <p:nvPr/>
        </p:nvSpPr>
        <p:spPr>
          <a:xfrm>
            <a:off x="1752600" y="937517"/>
            <a:ext cx="7086600" cy="646331"/>
          </a:xfrm>
          <a:prstGeom prst="rect">
            <a:avLst/>
          </a:prstGeom>
          <a:noFill/>
        </p:spPr>
        <p:txBody>
          <a:bodyPr wrap="square" rtlCol="0">
            <a:spAutoFit/>
          </a:bodyPr>
          <a:lstStyle/>
          <a:p>
            <a:r>
              <a:rPr lang="en-GB" dirty="0" smtClean="0">
                <a:latin typeface="Palatino Linotype" panose="02040502050505030304" pitchFamily="18" charset="0"/>
              </a:rPr>
              <a:t>“</a:t>
            </a:r>
            <a:r>
              <a:rPr lang="en-GB" b="1" i="1" dirty="0" smtClean="0">
                <a:latin typeface="Palatino Linotype" panose="02040502050505030304" pitchFamily="18" charset="0"/>
              </a:rPr>
              <a:t>He wrote hard and slowly, never once relaxing the enormous care that ensured his success</a:t>
            </a:r>
            <a:r>
              <a:rPr lang="en-GB" dirty="0" smtClean="0">
                <a:latin typeface="Palatino Linotype" panose="02040502050505030304" pitchFamily="18" charset="0"/>
              </a:rPr>
              <a:t>.” M.A.</a:t>
            </a:r>
            <a:endParaRPr lang="en-GB" dirty="0">
              <a:latin typeface="Palatino Linotype" panose="0204050205050503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914400"/>
            <a:ext cx="1402080" cy="409651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0068" t="12971"/>
          <a:stretch/>
        </p:blipFill>
        <p:spPr>
          <a:xfrm>
            <a:off x="1905001" y="1692586"/>
            <a:ext cx="4572000" cy="3318326"/>
          </a:xfrm>
          <a:prstGeom prst="rect">
            <a:avLst/>
          </a:prstGeom>
        </p:spPr>
      </p:pic>
      <p:sp>
        <p:nvSpPr>
          <p:cNvPr id="6" name="TextBox 5"/>
          <p:cNvSpPr txBox="1"/>
          <p:nvPr/>
        </p:nvSpPr>
        <p:spPr>
          <a:xfrm>
            <a:off x="6553200" y="1707141"/>
            <a:ext cx="2438400" cy="2308324"/>
          </a:xfrm>
          <a:prstGeom prst="rect">
            <a:avLst/>
          </a:prstGeom>
          <a:noFill/>
        </p:spPr>
        <p:txBody>
          <a:bodyPr wrap="square" rtlCol="0">
            <a:spAutoFit/>
          </a:bodyPr>
          <a:lstStyle/>
          <a:p>
            <a:r>
              <a:rPr lang="en-GB" dirty="0" smtClean="0">
                <a:latin typeface="Palatino Linotype" panose="02040502050505030304" pitchFamily="18" charset="0"/>
              </a:rPr>
              <a:t>“the latest production from the pen of an author who has probably given pleasure to more readers than any other living writer”</a:t>
            </a:r>
          </a:p>
          <a:p>
            <a:r>
              <a:rPr lang="en-GB" i="1" dirty="0" smtClean="0">
                <a:latin typeface="Palatino Linotype" panose="02040502050505030304" pitchFamily="18" charset="0"/>
              </a:rPr>
              <a:t>Fun &amp; Fiction (</a:t>
            </a:r>
            <a:r>
              <a:rPr lang="en-GB" dirty="0" smtClean="0">
                <a:latin typeface="Palatino Linotype" panose="02040502050505030304" pitchFamily="18" charset="0"/>
              </a:rPr>
              <a:t>1912)</a:t>
            </a:r>
            <a:endParaRPr lang="en-GB" dirty="0">
              <a:latin typeface="Palatino Linotype" panose="02040502050505030304" pitchFamily="18" charset="0"/>
            </a:endParaRPr>
          </a:p>
        </p:txBody>
      </p:sp>
      <p:sp>
        <p:nvSpPr>
          <p:cNvPr id="7" name="TextBox 6"/>
          <p:cNvSpPr txBox="1"/>
          <p:nvPr/>
        </p:nvSpPr>
        <p:spPr>
          <a:xfrm>
            <a:off x="276546" y="5151046"/>
            <a:ext cx="6124254" cy="1477328"/>
          </a:xfrm>
          <a:prstGeom prst="rect">
            <a:avLst/>
          </a:prstGeom>
          <a:noFill/>
        </p:spPr>
        <p:txBody>
          <a:bodyPr wrap="square" rtlCol="0">
            <a:spAutoFit/>
          </a:bodyPr>
          <a:lstStyle/>
          <a:p>
            <a:r>
              <a:rPr lang="en-GB" dirty="0" smtClean="0">
                <a:latin typeface="Palatino Linotype" panose="02040502050505030304" pitchFamily="18" charset="0"/>
              </a:rPr>
              <a:t>Understanding of melodrama</a:t>
            </a:r>
          </a:p>
          <a:p>
            <a:r>
              <a:rPr lang="en-GB" dirty="0" smtClean="0">
                <a:latin typeface="Palatino Linotype" panose="02040502050505030304" pitchFamily="18" charset="0"/>
              </a:rPr>
              <a:t>Use of language – the importance of cliché</a:t>
            </a:r>
          </a:p>
          <a:p>
            <a:r>
              <a:rPr lang="en-GB" dirty="0" smtClean="0">
                <a:latin typeface="Palatino Linotype" panose="02040502050505030304" pitchFamily="18" charset="0"/>
              </a:rPr>
              <a:t>Selection of plot archetypes</a:t>
            </a:r>
          </a:p>
          <a:p>
            <a:r>
              <a:rPr lang="en-GB" dirty="0">
                <a:latin typeface="Palatino Linotype" panose="02040502050505030304" pitchFamily="18" charset="0"/>
              </a:rPr>
              <a:t>Fiction as journalism </a:t>
            </a:r>
            <a:r>
              <a:rPr lang="en-GB" dirty="0" smtClean="0">
                <a:latin typeface="Palatino Linotype" panose="02040502050505030304" pitchFamily="18" charset="0"/>
              </a:rPr>
              <a:t>Working </a:t>
            </a:r>
            <a:r>
              <a:rPr lang="en-GB" dirty="0">
                <a:latin typeface="Palatino Linotype" panose="02040502050505030304" pitchFamily="18" charset="0"/>
              </a:rPr>
              <a:t>with editors </a:t>
            </a:r>
          </a:p>
          <a:p>
            <a:pPr algn="r"/>
            <a:r>
              <a:rPr lang="en-GB" b="1" i="1" dirty="0">
                <a:latin typeface="Palatino Linotype" panose="02040502050505030304" pitchFamily="18" charset="0"/>
              </a:rPr>
              <a:t>“He had a most exasperating </a:t>
            </a:r>
            <a:r>
              <a:rPr lang="en-GB" b="1" i="1" dirty="0" smtClean="0">
                <a:latin typeface="Palatino Linotype" panose="02040502050505030304" pitchFamily="18" charset="0"/>
              </a:rPr>
              <a:t>life” </a:t>
            </a:r>
            <a:r>
              <a:rPr lang="en-GB" dirty="0" smtClean="0">
                <a:latin typeface="Palatino Linotype" panose="02040502050505030304" pitchFamily="18" charset="0"/>
              </a:rPr>
              <a:t>M.A.</a:t>
            </a:r>
            <a:endParaRPr lang="en-GB" dirty="0">
              <a:latin typeface="Palatino Linotype" panose="02040502050505030304" pitchFamily="18" charset="0"/>
            </a:endParaRP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6143" t="15609" b="13186"/>
          <a:stretch/>
        </p:blipFill>
        <p:spPr>
          <a:xfrm>
            <a:off x="6576530" y="4334853"/>
            <a:ext cx="2415070" cy="2371049"/>
          </a:xfrm>
          <a:prstGeom prst="rect">
            <a:avLst/>
          </a:prstGeom>
        </p:spPr>
      </p:pic>
    </p:spTree>
    <p:extLst>
      <p:ext uri="{BB962C8B-B14F-4D97-AF65-F5344CB8AC3E}">
        <p14:creationId xmlns:p14="http://schemas.microsoft.com/office/powerpoint/2010/main" val="3002089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672"/>
            <a:ext cx="8229600" cy="1143000"/>
          </a:xfrm>
        </p:spPr>
        <p:txBody>
          <a:bodyPr/>
          <a:lstStyle/>
          <a:p>
            <a:r>
              <a:rPr lang="en-GB" dirty="0" smtClean="0">
                <a:latin typeface="Book Antiqua" panose="02040602050305030304" pitchFamily="18" charset="0"/>
              </a:rPr>
              <a:t>The Hughes sisters</a:t>
            </a:r>
            <a:endParaRPr lang="en-GB" dirty="0">
              <a:latin typeface="Book Antiqua" panose="02040602050305030304" pitchFamily="18"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1835" t="8240" r="25031" b="11460"/>
          <a:stretch/>
        </p:blipFill>
        <p:spPr>
          <a:xfrm>
            <a:off x="6477000" y="1156699"/>
            <a:ext cx="2306756" cy="46482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1143000"/>
            <a:ext cx="3255653" cy="4661899"/>
          </a:xfrm>
          <a:prstGeom prst="rect">
            <a:avLst/>
          </a:prstGeom>
        </p:spPr>
      </p:pic>
      <p:sp>
        <p:nvSpPr>
          <p:cNvPr id="6" name="TextBox 5"/>
          <p:cNvSpPr txBox="1"/>
          <p:nvPr/>
        </p:nvSpPr>
        <p:spPr>
          <a:xfrm>
            <a:off x="457200" y="1156699"/>
            <a:ext cx="2514600" cy="5632311"/>
          </a:xfrm>
          <a:prstGeom prst="rect">
            <a:avLst/>
          </a:prstGeom>
          <a:noFill/>
        </p:spPr>
        <p:txBody>
          <a:bodyPr wrap="square" rtlCol="0">
            <a:spAutoFit/>
          </a:bodyPr>
          <a:lstStyle/>
          <a:p>
            <a:r>
              <a:rPr lang="en-GB" dirty="0" err="1" smtClean="0">
                <a:latin typeface="Palatino Linotype" panose="02040502050505030304" pitchFamily="18" charset="0"/>
              </a:rPr>
              <a:t>Em</a:t>
            </a:r>
            <a:r>
              <a:rPr lang="en-GB" dirty="0" smtClean="0">
                <a:latin typeface="Palatino Linotype" panose="02040502050505030304" pitchFamily="18" charset="0"/>
              </a:rPr>
              <a:t> (Margery’s mother) and Maud Hughes were two children of Emily Jane Allingham (the sister of James)</a:t>
            </a:r>
          </a:p>
          <a:p>
            <a:endParaRPr lang="en-GB" dirty="0">
              <a:latin typeface="Palatino Linotype" panose="02040502050505030304" pitchFamily="18" charset="0"/>
            </a:endParaRPr>
          </a:p>
          <a:p>
            <a:r>
              <a:rPr lang="en-GB" dirty="0" smtClean="0">
                <a:latin typeface="Palatino Linotype" panose="02040502050505030304" pitchFamily="18" charset="0"/>
              </a:rPr>
              <a:t>Their father, a photographer, used them as occasional models. The marriage was not a success and the girls (and their mother) had to work hard for their livings. Their brother emigrated to Canada. Their step sister a governess?  Their younger sister died.</a:t>
            </a:r>
            <a:endParaRPr lang="en-GB" dirty="0">
              <a:latin typeface="Palatino Linotype" panose="02040502050505030304" pitchFamily="18" charset="0"/>
            </a:endParaRPr>
          </a:p>
        </p:txBody>
      </p:sp>
      <p:sp>
        <p:nvSpPr>
          <p:cNvPr id="7" name="TextBox 6"/>
          <p:cNvSpPr txBox="1"/>
          <p:nvPr/>
        </p:nvSpPr>
        <p:spPr>
          <a:xfrm>
            <a:off x="3203787" y="5828872"/>
            <a:ext cx="2791678" cy="923330"/>
          </a:xfrm>
          <a:prstGeom prst="rect">
            <a:avLst/>
          </a:prstGeom>
          <a:noFill/>
        </p:spPr>
        <p:txBody>
          <a:bodyPr wrap="square" rtlCol="0">
            <a:spAutoFit/>
          </a:bodyPr>
          <a:lstStyle/>
          <a:p>
            <a:r>
              <a:rPr lang="en-GB" dirty="0" err="1" smtClean="0">
                <a:latin typeface="Palatino Linotype" panose="02040502050505030304" pitchFamily="18" charset="0"/>
              </a:rPr>
              <a:t>Em</a:t>
            </a:r>
            <a:r>
              <a:rPr lang="en-GB" dirty="0" smtClean="0">
                <a:latin typeface="Palatino Linotype" panose="02040502050505030304" pitchFamily="18" charset="0"/>
              </a:rPr>
              <a:t> seated; </a:t>
            </a:r>
          </a:p>
          <a:p>
            <a:r>
              <a:rPr lang="en-GB" dirty="0" smtClean="0">
                <a:latin typeface="Palatino Linotype" panose="02040502050505030304" pitchFamily="18" charset="0"/>
              </a:rPr>
              <a:t>Maud standing,</a:t>
            </a:r>
          </a:p>
          <a:p>
            <a:r>
              <a:rPr lang="en-GB" dirty="0" smtClean="0">
                <a:latin typeface="Palatino Linotype" panose="02040502050505030304" pitchFamily="18" charset="0"/>
              </a:rPr>
              <a:t>“a flame-haired tartar”?</a:t>
            </a:r>
            <a:endParaRPr lang="en-GB" dirty="0">
              <a:latin typeface="Palatino Linotype" panose="02040502050505030304" pitchFamily="18" charset="0"/>
            </a:endParaRPr>
          </a:p>
        </p:txBody>
      </p:sp>
      <p:sp>
        <p:nvSpPr>
          <p:cNvPr id="8" name="TextBox 7"/>
          <p:cNvSpPr txBox="1"/>
          <p:nvPr/>
        </p:nvSpPr>
        <p:spPr>
          <a:xfrm>
            <a:off x="6096000" y="5804899"/>
            <a:ext cx="2796853" cy="923330"/>
          </a:xfrm>
          <a:prstGeom prst="rect">
            <a:avLst/>
          </a:prstGeom>
          <a:noFill/>
        </p:spPr>
        <p:txBody>
          <a:bodyPr wrap="square" rtlCol="0">
            <a:spAutoFit/>
          </a:bodyPr>
          <a:lstStyle/>
          <a:p>
            <a:r>
              <a:rPr lang="en-GB" i="1" dirty="0" smtClean="0">
                <a:latin typeface="Palatino Linotype" panose="02040502050505030304" pitchFamily="18" charset="0"/>
              </a:rPr>
              <a:t>Her Own Game</a:t>
            </a:r>
            <a:r>
              <a:rPr lang="en-GB" dirty="0" smtClean="0">
                <a:latin typeface="Palatino Linotype" panose="02040502050505030304" pitchFamily="18" charset="0"/>
              </a:rPr>
              <a:t>, published </a:t>
            </a:r>
            <a:r>
              <a:rPr lang="en-GB" i="1" dirty="0" smtClean="0">
                <a:latin typeface="Palatino Linotype" panose="02040502050505030304" pitchFamily="18" charset="0"/>
              </a:rPr>
              <a:t>Woman’s Weekly,</a:t>
            </a:r>
            <a:r>
              <a:rPr lang="en-GB" dirty="0" smtClean="0">
                <a:latin typeface="Palatino Linotype" panose="02040502050505030304" pitchFamily="18" charset="0"/>
              </a:rPr>
              <a:t> 1916 “This is who I am”</a:t>
            </a:r>
            <a:endParaRPr lang="en-GB" dirty="0">
              <a:latin typeface="Palatino Linotype" panose="02040502050505030304" pitchFamily="18" charset="0"/>
            </a:endParaRPr>
          </a:p>
        </p:txBody>
      </p:sp>
    </p:spTree>
    <p:extLst>
      <p:ext uri="{BB962C8B-B14F-4D97-AF65-F5344CB8AC3E}">
        <p14:creationId xmlns:p14="http://schemas.microsoft.com/office/powerpoint/2010/main" val="2193412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98"/>
            <a:ext cx="8229600" cy="1143000"/>
          </a:xfrm>
        </p:spPr>
        <p:txBody>
          <a:bodyPr/>
          <a:lstStyle/>
          <a:p>
            <a:r>
              <a:rPr lang="en-GB" dirty="0" smtClean="0">
                <a:latin typeface="Book Antiqua" panose="02040602050305030304" pitchFamily="18" charset="0"/>
              </a:rPr>
              <a:t>A family at its wits end</a:t>
            </a:r>
            <a:endParaRPr lang="en-GB" dirty="0">
              <a:latin typeface="Book Antiqua" panose="02040602050305030304" pitchFamily="18" charset="0"/>
            </a:endParaRPr>
          </a:p>
        </p:txBody>
      </p:sp>
      <p:sp>
        <p:nvSpPr>
          <p:cNvPr id="3" name="TextBox 2"/>
          <p:cNvSpPr txBox="1"/>
          <p:nvPr/>
        </p:nvSpPr>
        <p:spPr>
          <a:xfrm>
            <a:off x="609600" y="1066800"/>
            <a:ext cx="8077200" cy="646331"/>
          </a:xfrm>
          <a:prstGeom prst="rect">
            <a:avLst/>
          </a:prstGeom>
          <a:noFill/>
        </p:spPr>
        <p:txBody>
          <a:bodyPr wrap="square" rtlCol="0">
            <a:spAutoFit/>
          </a:bodyPr>
          <a:lstStyle/>
          <a:p>
            <a:r>
              <a:rPr lang="en-GB" i="1" dirty="0" smtClean="0">
                <a:latin typeface="Palatino Linotype" panose="02040502050505030304" pitchFamily="18" charset="0"/>
              </a:rPr>
              <a:t>“Although it is obviously a beneficial thing for us to look after our own old people the question which remains is often the terrifying one: Whose life? Yours or ours?”</a:t>
            </a:r>
            <a:r>
              <a:rPr lang="en-GB" dirty="0" smtClean="0">
                <a:latin typeface="Palatino Linotype" panose="02040502050505030304" pitchFamily="18" charset="0"/>
              </a:rPr>
              <a:t>  M.A.</a:t>
            </a:r>
            <a:endParaRPr lang="en-GB" dirty="0">
              <a:latin typeface="Palatino Linotype" panose="0204050205050503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272" y="1905001"/>
            <a:ext cx="2629328" cy="36573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1908425"/>
            <a:ext cx="2345099" cy="361280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200" y="1904999"/>
            <a:ext cx="2540508" cy="3616235"/>
          </a:xfrm>
          <a:prstGeom prst="rect">
            <a:avLst/>
          </a:prstGeom>
        </p:spPr>
      </p:pic>
      <p:sp>
        <p:nvSpPr>
          <p:cNvPr id="8" name="TextBox 7"/>
          <p:cNvSpPr txBox="1"/>
          <p:nvPr/>
        </p:nvSpPr>
        <p:spPr>
          <a:xfrm>
            <a:off x="457200" y="5943600"/>
            <a:ext cx="8212499" cy="369332"/>
          </a:xfrm>
          <a:prstGeom prst="rect">
            <a:avLst/>
          </a:prstGeom>
          <a:noFill/>
        </p:spPr>
        <p:txBody>
          <a:bodyPr wrap="square" rtlCol="0">
            <a:spAutoFit/>
          </a:bodyPr>
          <a:lstStyle/>
          <a:p>
            <a:r>
              <a:rPr lang="en-GB" dirty="0" err="1" smtClean="0">
                <a:latin typeface="Palatino Linotype" panose="02040502050505030304" pitchFamily="18" charset="0"/>
              </a:rPr>
              <a:t>Em</a:t>
            </a:r>
            <a:r>
              <a:rPr lang="en-GB" dirty="0">
                <a:latin typeface="Palatino Linotype" panose="02040502050505030304" pitchFamily="18" charset="0"/>
              </a:rPr>
              <a:t> </a:t>
            </a:r>
            <a:r>
              <a:rPr lang="en-GB" dirty="0" smtClean="0">
                <a:latin typeface="Palatino Linotype" panose="02040502050505030304" pitchFamily="18" charset="0"/>
              </a:rPr>
              <a:t>= falls &amp; quarrels           Maud = incapacitating stroke       Grace = dementia</a:t>
            </a:r>
            <a:endParaRPr lang="en-GB" dirty="0">
              <a:latin typeface="Palatino Linotype" panose="02040502050505030304" pitchFamily="18" charset="0"/>
            </a:endParaRPr>
          </a:p>
        </p:txBody>
      </p:sp>
    </p:spTree>
    <p:extLst>
      <p:ext uri="{BB962C8B-B14F-4D97-AF65-F5344CB8AC3E}">
        <p14:creationId xmlns:p14="http://schemas.microsoft.com/office/powerpoint/2010/main" val="70103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latin typeface="Book Antiqua" panose="02040602050305030304" pitchFamily="18" charset="0"/>
              </a:rPr>
              <a:t>The Relay</a:t>
            </a:r>
            <a:endParaRPr lang="en-GB" dirty="0">
              <a:latin typeface="Book Antiqua" panose="0204060205030503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2101030"/>
            <a:ext cx="2209800" cy="29464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1850" y="2667000"/>
            <a:ext cx="2238375" cy="2984500"/>
          </a:xfrm>
          <a:prstGeom prst="rect">
            <a:avLst/>
          </a:prstGeom>
        </p:spPr>
      </p:pic>
      <p:sp>
        <p:nvSpPr>
          <p:cNvPr id="5" name="TextBox 4"/>
          <p:cNvSpPr txBox="1"/>
          <p:nvPr/>
        </p:nvSpPr>
        <p:spPr>
          <a:xfrm>
            <a:off x="457200" y="914400"/>
            <a:ext cx="8229600" cy="1200329"/>
          </a:xfrm>
          <a:prstGeom prst="rect">
            <a:avLst/>
          </a:prstGeom>
          <a:noFill/>
        </p:spPr>
        <p:txBody>
          <a:bodyPr wrap="square" rtlCol="0">
            <a:spAutoFit/>
          </a:bodyPr>
          <a:lstStyle/>
          <a:p>
            <a:r>
              <a:rPr lang="en-GB" dirty="0" smtClean="0">
                <a:latin typeface="Palatino Linotype" panose="02040502050505030304" pitchFamily="18" charset="0"/>
              </a:rPr>
              <a:t>“</a:t>
            </a:r>
            <a:r>
              <a:rPr lang="en-GB" i="1" dirty="0" smtClean="0">
                <a:latin typeface="Palatino Linotype" panose="02040502050505030304" pitchFamily="18" charset="0"/>
              </a:rPr>
              <a:t>From an elderly point of view one does not have to consider the question of old age very long before it is clear that all one’s life one has been taking part in some kind of relay  race, and that the period of age is that portion of it in which one passes the baton to the next sprinter. For a while we must run together</a:t>
            </a:r>
            <a:r>
              <a:rPr lang="en-GB" dirty="0" smtClean="0">
                <a:latin typeface="Palatino Linotype" panose="02040502050505030304" pitchFamily="18" charset="0"/>
              </a:rPr>
              <a:t>…” M.A.</a:t>
            </a:r>
            <a:endParaRPr lang="en-GB" dirty="0">
              <a:latin typeface="Palatino Linotype" panose="0204050205050503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5792" y="2101030"/>
            <a:ext cx="2731008" cy="211233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3883" y="4267200"/>
            <a:ext cx="3226308" cy="1860193"/>
          </a:xfrm>
          <a:prstGeom prst="rect">
            <a:avLst/>
          </a:prstGeom>
        </p:spPr>
      </p:pic>
      <p:sp>
        <p:nvSpPr>
          <p:cNvPr id="9" name="TextBox 8"/>
          <p:cNvSpPr txBox="1"/>
          <p:nvPr/>
        </p:nvSpPr>
        <p:spPr>
          <a:xfrm>
            <a:off x="537681" y="4800600"/>
            <a:ext cx="2057400" cy="1200329"/>
          </a:xfrm>
          <a:prstGeom prst="rect">
            <a:avLst/>
          </a:prstGeom>
          <a:noFill/>
        </p:spPr>
        <p:txBody>
          <a:bodyPr wrap="square" rtlCol="0">
            <a:spAutoFit/>
          </a:bodyPr>
          <a:lstStyle/>
          <a:p>
            <a:r>
              <a:rPr lang="en-GB" i="1" dirty="0" smtClean="0">
                <a:latin typeface="Palatino Linotype" panose="02040502050505030304" pitchFamily="18" charset="0"/>
              </a:rPr>
              <a:t>“The most remarkable source of human peace and security” </a:t>
            </a:r>
            <a:r>
              <a:rPr lang="en-GB" dirty="0" smtClean="0">
                <a:latin typeface="Palatino Linotype" panose="02040502050505030304" pitchFamily="18" charset="0"/>
              </a:rPr>
              <a:t>M.A.</a:t>
            </a:r>
            <a:endParaRPr lang="en-GB" dirty="0">
              <a:latin typeface="Palatino Linotype" panose="02040502050505030304" pitchFamily="18" charset="0"/>
            </a:endParaRPr>
          </a:p>
        </p:txBody>
      </p:sp>
      <p:sp>
        <p:nvSpPr>
          <p:cNvPr id="10" name="TextBox 9"/>
          <p:cNvSpPr txBox="1"/>
          <p:nvPr/>
        </p:nvSpPr>
        <p:spPr>
          <a:xfrm>
            <a:off x="5125837" y="6127393"/>
            <a:ext cx="3962400" cy="369332"/>
          </a:xfrm>
          <a:prstGeom prst="rect">
            <a:avLst/>
          </a:prstGeom>
          <a:noFill/>
        </p:spPr>
        <p:txBody>
          <a:bodyPr wrap="square" rtlCol="0">
            <a:spAutoFit/>
          </a:bodyPr>
          <a:lstStyle/>
          <a:p>
            <a:r>
              <a:rPr lang="en-GB" dirty="0">
                <a:latin typeface="Palatino Linotype" panose="02040502050505030304" pitchFamily="18" charset="0"/>
              </a:rPr>
              <a:t>a</a:t>
            </a:r>
            <a:r>
              <a:rPr lang="en-GB" dirty="0" smtClean="0">
                <a:latin typeface="Palatino Linotype" panose="02040502050505030304" pitchFamily="18" charset="0"/>
              </a:rPr>
              <a:t> “42</a:t>
            </a:r>
            <a:r>
              <a:rPr lang="en-GB" baseline="30000" dirty="0" smtClean="0">
                <a:latin typeface="Palatino Linotype" panose="02040502050505030304" pitchFamily="18" charset="0"/>
              </a:rPr>
              <a:t>nd</a:t>
            </a:r>
            <a:r>
              <a:rPr lang="en-GB" dirty="0" smtClean="0">
                <a:latin typeface="Palatino Linotype" panose="02040502050505030304" pitchFamily="18" charset="0"/>
              </a:rPr>
              <a:t> cousin” (with Claudia Myatt)  </a:t>
            </a:r>
            <a:endParaRPr lang="en-GB" dirty="0">
              <a:latin typeface="Palatino Linotype" panose="02040502050505030304" pitchFamily="18" charset="0"/>
            </a:endParaRPr>
          </a:p>
        </p:txBody>
      </p:sp>
      <p:sp>
        <p:nvSpPr>
          <p:cNvPr id="11" name="TextBox 10"/>
          <p:cNvSpPr txBox="1"/>
          <p:nvPr/>
        </p:nvSpPr>
        <p:spPr>
          <a:xfrm>
            <a:off x="537681" y="5948939"/>
            <a:ext cx="4588156" cy="646331"/>
          </a:xfrm>
          <a:prstGeom prst="rect">
            <a:avLst/>
          </a:prstGeom>
          <a:noFill/>
          <a:ln>
            <a:solidFill>
              <a:srgbClr val="C00000">
                <a:alpha val="68000"/>
              </a:srgbClr>
            </a:solidFill>
          </a:ln>
        </p:spPr>
        <p:txBody>
          <a:bodyPr wrap="square" rtlCol="0">
            <a:spAutoFit/>
          </a:bodyPr>
          <a:lstStyle/>
          <a:p>
            <a:r>
              <a:rPr lang="en-GB" dirty="0" smtClean="0"/>
              <a:t>Dutiful daughter, Mary Webster, founder of the carers’ movement , wrote to the </a:t>
            </a:r>
            <a:r>
              <a:rPr lang="en-GB" i="1" dirty="0" smtClean="0"/>
              <a:t>Times</a:t>
            </a:r>
            <a:r>
              <a:rPr lang="en-GB" dirty="0" smtClean="0"/>
              <a:t> in 1963.</a:t>
            </a:r>
          </a:p>
        </p:txBody>
      </p:sp>
    </p:spTree>
    <p:extLst>
      <p:ext uri="{BB962C8B-B14F-4D97-AF65-F5344CB8AC3E}">
        <p14:creationId xmlns:p14="http://schemas.microsoft.com/office/powerpoint/2010/main" val="658652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latin typeface="Book Antiqua" panose="02040602050305030304" pitchFamily="18" charset="0"/>
              </a:rPr>
              <a:t>Old Age –what’s new?</a:t>
            </a:r>
            <a:endParaRPr lang="en-GB" dirty="0">
              <a:latin typeface="Book Antiqua" panose="02040602050305030304" pitchFamily="18" charset="0"/>
            </a:endParaRPr>
          </a:p>
        </p:txBody>
      </p:sp>
      <p:sp>
        <p:nvSpPr>
          <p:cNvPr id="3" name="TextBox 2"/>
          <p:cNvSpPr txBox="1"/>
          <p:nvPr/>
        </p:nvSpPr>
        <p:spPr>
          <a:xfrm>
            <a:off x="457200" y="990600"/>
            <a:ext cx="8305800" cy="2862322"/>
          </a:xfrm>
          <a:prstGeom prst="rect">
            <a:avLst/>
          </a:prstGeom>
          <a:noFill/>
        </p:spPr>
        <p:txBody>
          <a:bodyPr wrap="square" rtlCol="0">
            <a:spAutoFit/>
          </a:bodyPr>
          <a:lstStyle/>
          <a:p>
            <a:r>
              <a:rPr lang="en-GB" dirty="0" smtClean="0">
                <a:latin typeface="Palatino Linotype" panose="02040502050505030304" pitchFamily="18" charset="0"/>
              </a:rPr>
              <a:t>“</a:t>
            </a:r>
            <a:r>
              <a:rPr lang="en-GB" i="1" dirty="0" smtClean="0">
                <a:latin typeface="Palatino Linotype" panose="02040502050505030304" pitchFamily="18" charset="0"/>
              </a:rPr>
              <a:t>The habit of combining a reluctance  to grow old oneself (a very healthy instinct) with ignorance of the facts of the subject may account for much of the quite unnatural terror connected with it” </a:t>
            </a:r>
            <a:r>
              <a:rPr lang="en-GB" dirty="0" smtClean="0">
                <a:latin typeface="Palatino Linotype" panose="02040502050505030304" pitchFamily="18" charset="0"/>
              </a:rPr>
              <a:t>M.A.</a:t>
            </a:r>
          </a:p>
          <a:p>
            <a:r>
              <a:rPr lang="en-GB" dirty="0" smtClean="0">
                <a:latin typeface="Palatino Linotype" panose="02040502050505030304" pitchFamily="18" charset="0"/>
              </a:rPr>
              <a:t>The NHS was new when Margery &amp; Joyce were caring for their mother and aunts. It hadn’t been there when she was looking after her grandmother.</a:t>
            </a:r>
          </a:p>
          <a:p>
            <a:r>
              <a:rPr lang="en-GB" dirty="0" smtClean="0">
                <a:latin typeface="Palatino Linotype" panose="02040502050505030304" pitchFamily="18" charset="0"/>
              </a:rPr>
              <a:t>Social care was limited though there were public institutions, long stay hospital wards, ‘homes’, and the beginnings of ideas such as the Abbeyfield project.</a:t>
            </a:r>
          </a:p>
          <a:p>
            <a:r>
              <a:rPr lang="en-GB" dirty="0" smtClean="0">
                <a:latin typeface="Palatino Linotype" panose="02040502050505030304" pitchFamily="18" charset="0"/>
              </a:rPr>
              <a:t>Dementia existed but was not in the forefront of the public mind as it is now. People with dementia were often housed in mental hospitals – Margery’s doctor, Russell Barton was ahead of his time writing about </a:t>
            </a:r>
            <a:r>
              <a:rPr lang="en-GB" i="1" dirty="0" smtClean="0">
                <a:latin typeface="Palatino Linotype" panose="02040502050505030304" pitchFamily="18" charset="0"/>
              </a:rPr>
              <a:t>Institutional Neuroses</a:t>
            </a:r>
            <a:endParaRPr lang="en-GB" i="1" dirty="0">
              <a:latin typeface="Palatino Linotype" panose="0204050205050503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012" y="3881522"/>
            <a:ext cx="1809750" cy="2524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3700" y="3891047"/>
            <a:ext cx="1676400" cy="25146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199" y="3863656"/>
            <a:ext cx="3200401" cy="2490058"/>
          </a:xfrm>
          <a:prstGeom prst="rect">
            <a:avLst/>
          </a:prstGeom>
        </p:spPr>
      </p:pic>
      <p:sp>
        <p:nvSpPr>
          <p:cNvPr id="7" name="TextBox 6"/>
          <p:cNvSpPr txBox="1"/>
          <p:nvPr/>
        </p:nvSpPr>
        <p:spPr>
          <a:xfrm>
            <a:off x="228600" y="6424483"/>
            <a:ext cx="8686800" cy="369332"/>
          </a:xfrm>
          <a:prstGeom prst="rect">
            <a:avLst/>
          </a:prstGeom>
          <a:noFill/>
        </p:spPr>
        <p:txBody>
          <a:bodyPr wrap="square" rtlCol="0">
            <a:spAutoFit/>
          </a:bodyPr>
          <a:lstStyle/>
          <a:p>
            <a:r>
              <a:rPr lang="en-GB" dirty="0" smtClean="0">
                <a:latin typeface="Palatino Linotype" panose="02040502050505030304" pitchFamily="18" charset="0"/>
              </a:rPr>
              <a:t>Barbara Robb (AEGIS)   Cicely Saunders (hospice)   Jones family Christmas 1958</a:t>
            </a:r>
            <a:endParaRPr lang="en-GB" dirty="0">
              <a:latin typeface="Palatino Linotype" panose="02040502050505030304" pitchFamily="18" charset="0"/>
            </a:endParaRPr>
          </a:p>
        </p:txBody>
      </p:sp>
    </p:spTree>
    <p:extLst>
      <p:ext uri="{BB962C8B-B14F-4D97-AF65-F5344CB8AC3E}">
        <p14:creationId xmlns:p14="http://schemas.microsoft.com/office/powerpoint/2010/main" val="3780531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latin typeface="Book Antiqua" panose="02040602050305030304" pitchFamily="18" charset="0"/>
              </a:rPr>
              <a:t>A personal legacy</a:t>
            </a:r>
            <a:endParaRPr lang="en-GB" dirty="0">
              <a:latin typeface="Book Antiqua" panose="02040602050305030304" pitchFamily="18" charset="0"/>
            </a:endParaRPr>
          </a:p>
        </p:txBody>
      </p:sp>
      <p:sp>
        <p:nvSpPr>
          <p:cNvPr id="4" name="TextBox 3"/>
          <p:cNvSpPr txBox="1"/>
          <p:nvPr/>
        </p:nvSpPr>
        <p:spPr>
          <a:xfrm>
            <a:off x="304800" y="1051658"/>
            <a:ext cx="8229600" cy="1200329"/>
          </a:xfrm>
          <a:prstGeom prst="rect">
            <a:avLst/>
          </a:prstGeom>
          <a:noFill/>
        </p:spPr>
        <p:txBody>
          <a:bodyPr wrap="square" rtlCol="0">
            <a:spAutoFit/>
          </a:bodyPr>
          <a:lstStyle/>
          <a:p>
            <a:r>
              <a:rPr lang="en-GB" i="1" dirty="0" smtClean="0">
                <a:latin typeface="Palatino Linotype" panose="02040502050505030304" pitchFamily="18" charset="0"/>
              </a:rPr>
              <a:t>“When this particular household was no longer needed the younger generation found themselves enriched in knowledge not only about old age but about themselves. They were able to look back with happiness and humour to an important part in their own evolution and found it good.” </a:t>
            </a:r>
            <a:r>
              <a:rPr lang="en-GB" dirty="0">
                <a:latin typeface="Palatino Linotype" panose="02040502050505030304" pitchFamily="18" charset="0"/>
              </a:rPr>
              <a:t>M.A</a:t>
            </a:r>
            <a:r>
              <a:rPr lang="en-GB" dirty="0" smtClean="0">
                <a:latin typeface="Palatino Linotype" panose="02040502050505030304" pitchFamily="18" charset="0"/>
              </a:rPr>
              <a:t>.</a:t>
            </a:r>
            <a:endParaRPr lang="en-GB" i="1" dirty="0">
              <a:latin typeface="Palatino Linotype" panose="02040502050505030304" pitchFamily="18" charset="0"/>
            </a:endParaRPr>
          </a:p>
        </p:txBody>
      </p:sp>
      <p:sp>
        <p:nvSpPr>
          <p:cNvPr id="5" name="Rectangle 4"/>
          <p:cNvSpPr/>
          <p:nvPr/>
        </p:nvSpPr>
        <p:spPr>
          <a:xfrm>
            <a:off x="2474695" y="3244334"/>
            <a:ext cx="280846" cy="369332"/>
          </a:xfrm>
          <a:prstGeom prst="rect">
            <a:avLst/>
          </a:prstGeom>
        </p:spPr>
        <p:txBody>
          <a:bodyPr wrap="none">
            <a:spAutoFit/>
          </a:bodyPr>
          <a:lstStyle/>
          <a:p>
            <a:r>
              <a:rPr lang="en-GB" dirty="0" smtClean="0"/>
              <a:t>”</a:t>
            </a:r>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2800" y="2362200"/>
            <a:ext cx="3530600" cy="264795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362200"/>
            <a:ext cx="3657599"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5450147"/>
            <a:ext cx="1219200" cy="1064831"/>
          </a:xfrm>
          <a:prstGeom prst="rect">
            <a:avLst/>
          </a:prstGeom>
        </p:spPr>
      </p:pic>
      <p:sp>
        <p:nvSpPr>
          <p:cNvPr id="8" name="TextBox 7"/>
          <p:cNvSpPr txBox="1"/>
          <p:nvPr/>
        </p:nvSpPr>
        <p:spPr>
          <a:xfrm>
            <a:off x="304800" y="5105400"/>
            <a:ext cx="7391400" cy="1754326"/>
          </a:xfrm>
          <a:prstGeom prst="rect">
            <a:avLst/>
          </a:prstGeom>
          <a:noFill/>
        </p:spPr>
        <p:txBody>
          <a:bodyPr wrap="square" rtlCol="0">
            <a:spAutoFit/>
          </a:bodyPr>
          <a:lstStyle/>
          <a:p>
            <a:r>
              <a:rPr lang="en-GB" dirty="0" smtClean="0">
                <a:latin typeface="Palatino Linotype" panose="02040502050505030304" pitchFamily="18" charset="0"/>
              </a:rPr>
              <a:t>It’s difficult to overstate the comfort and support that Margery’s </a:t>
            </a:r>
            <a:r>
              <a:rPr lang="en-GB" i="1" dirty="0" smtClean="0">
                <a:latin typeface="Palatino Linotype" panose="02040502050505030304" pitchFamily="18" charset="0"/>
              </a:rPr>
              <a:t>Relay</a:t>
            </a:r>
            <a:r>
              <a:rPr lang="en-GB" dirty="0" smtClean="0">
                <a:latin typeface="Palatino Linotype" panose="02040502050505030304" pitchFamily="18" charset="0"/>
              </a:rPr>
              <a:t> has given to me since I published </a:t>
            </a:r>
            <a:r>
              <a:rPr lang="en-GB" i="1" dirty="0" smtClean="0">
                <a:latin typeface="Palatino Linotype" panose="02040502050505030304" pitchFamily="18" charset="0"/>
              </a:rPr>
              <a:t>Beloved Old Age . </a:t>
            </a:r>
            <a:r>
              <a:rPr lang="en-GB" dirty="0" smtClean="0">
                <a:latin typeface="Palatino Linotype" panose="02040502050505030304" pitchFamily="18" charset="0"/>
              </a:rPr>
              <a:t>I have understood  how these ideas can work in different places and, though this picture of my mother just days before she died brings tears to my eyes, I do not feel guilt or anger.  Tomorrow (5.4.2019) she returns to Ramsholt</a:t>
            </a:r>
            <a:r>
              <a:rPr lang="en-GB" dirty="0">
                <a:latin typeface="Palatino Linotype" panose="02040502050505030304" pitchFamily="18" charset="0"/>
              </a:rPr>
              <a:t> </a:t>
            </a:r>
            <a:r>
              <a:rPr lang="en-GB" dirty="0" smtClean="0">
                <a:latin typeface="Palatino Linotype" panose="02040502050505030304" pitchFamily="18" charset="0"/>
              </a:rPr>
              <a:t>which she left at </a:t>
            </a:r>
            <a:r>
              <a:rPr lang="en-GB" smtClean="0">
                <a:latin typeface="Palatino Linotype" panose="02040502050505030304" pitchFamily="18" charset="0"/>
              </a:rPr>
              <a:t>that traumatic moment </a:t>
            </a:r>
            <a:r>
              <a:rPr lang="en-GB" dirty="0" smtClean="0">
                <a:latin typeface="Palatino Linotype" panose="02040502050505030304" pitchFamily="18" charset="0"/>
              </a:rPr>
              <a:t>of ‘let go’ in June 2016.  J.J. </a:t>
            </a:r>
            <a:endParaRPr lang="en-GB" dirty="0">
              <a:latin typeface="Palatino Linotype" panose="02040502050505030304" pitchFamily="18" charset="0"/>
            </a:endParaRPr>
          </a:p>
        </p:txBody>
      </p:sp>
    </p:spTree>
    <p:extLst>
      <p:ext uri="{BB962C8B-B14F-4D97-AF65-F5344CB8AC3E}">
        <p14:creationId xmlns:p14="http://schemas.microsoft.com/office/powerpoint/2010/main" val="2822390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906</TotalTime>
  <Words>1109</Words>
  <Application>Microsoft Office PowerPoint</Application>
  <PresentationFormat>On-screen Show (4:3)</PresentationFormat>
  <Paragraphs>55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Prequel &amp; Sequel Margery Allingham Convention 14.4.2019</vt:lpstr>
      <vt:lpstr>Four generations</vt:lpstr>
      <vt:lpstr>The great age of print</vt:lpstr>
      <vt:lpstr>Herbert Allingham’s readers</vt:lpstr>
      <vt:lpstr>Herbert’s achievement</vt:lpstr>
      <vt:lpstr>The Hughes sisters</vt:lpstr>
      <vt:lpstr>A family at its wits end</vt:lpstr>
      <vt:lpstr>The Relay</vt:lpstr>
      <vt:lpstr>Old Age –what’s new?</vt:lpstr>
      <vt:lpstr>A personal legacy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Prequel &amp; Sequel Margery Allingham Convention 14.4.2019</dc:title>
  <dc:creator>GT6</dc:creator>
  <cp:lastModifiedBy>GT6</cp:lastModifiedBy>
  <cp:revision>35</cp:revision>
  <cp:lastPrinted>2019-04-03T15:36:07Z</cp:lastPrinted>
  <dcterms:created xsi:type="dcterms:W3CDTF">2019-04-03T12:11:38Z</dcterms:created>
  <dcterms:modified xsi:type="dcterms:W3CDTF">2019-04-04T10:17:34Z</dcterms:modified>
</cp:coreProperties>
</file>