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8" r:id="rId10"/>
    <p:sldId id="264" r:id="rId11"/>
    <p:sldId id="269" r:id="rId12"/>
    <p:sldId id="266" r:id="rId13"/>
    <p:sldId id="270" r:id="rId14"/>
    <p:sldId id="282" r:id="rId15"/>
    <p:sldId id="271" r:id="rId16"/>
    <p:sldId id="272" r:id="rId17"/>
    <p:sldId id="273" r:id="rId18"/>
    <p:sldId id="274" r:id="rId19"/>
    <p:sldId id="283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2018\Fogginess%20Queens%20of%20Crim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E:\2018\Fogginess%20Queens%20of%20Crim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E:\2018\Fogginess%20Queens%20of%20Crim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E:\2018\Fogginess%20Queens%20of%20Crime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E:\2018\Fogginess%20Queens%20of%20Crime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E:\2018\Fogginess%20Queens%20of%20Crime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E:\2018\Fogginess%20Queens%20of%20Crime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E:\2018\Fogginess%20Queens%20of%20Crime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E:\2018\Fogginess%20Queens%20of%20Crime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2018\Fogginess%20Queens%20of%20Crime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E:\2018\Fogginess%20Queens%20of%20Crime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E:\2018\Fogginess%20Queens%20of%20Crime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E:\2018\Fogginess%20Queens%20of%20Crime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E:\2018\Fogginess%20Queens%20of%20Crime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E:\2018\Fogginess%20Queens%20of%20Crime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E:\2018\Fogginess%20Queens%20of%20Crime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E:\2018\Fogginess%20Queens%20of%20Crime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GB"/>
              <a:t>Allingham</a:t>
            </a:r>
            <a:r>
              <a:rPr lang="en-GB" baseline="0"/>
              <a:t> Novels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Sheet1!$A$8:$A$31</c:f>
              <c:strCache>
                <c:ptCount val="24"/>
                <c:pt idx="0">
                  <c:v>White Cottage Mystery</c:v>
                </c:pt>
                <c:pt idx="1">
                  <c:v>The Crime at Black Dudley</c:v>
                </c:pt>
                <c:pt idx="2">
                  <c:v>Mystery Mile</c:v>
                </c:pt>
                <c:pt idx="3">
                  <c:v>Look To The Lady</c:v>
                </c:pt>
                <c:pt idx="4">
                  <c:v>Police At The Funeral</c:v>
                </c:pt>
                <c:pt idx="5">
                  <c:v>Sweet Danger</c:v>
                </c:pt>
                <c:pt idx="6">
                  <c:v>Death of A Ghost</c:v>
                </c:pt>
                <c:pt idx="7">
                  <c:v>Flowers For The Judge</c:v>
                </c:pt>
                <c:pt idx="8">
                  <c:v>The Case of the Late Pig</c:v>
                </c:pt>
                <c:pt idx="9">
                  <c:v>The Devil and Her Son</c:v>
                </c:pt>
                <c:pt idx="10">
                  <c:v>Dancers In Mourning</c:v>
                </c:pt>
                <c:pt idx="11">
                  <c:v>The Fashion in Shrouds</c:v>
                </c:pt>
                <c:pt idx="12">
                  <c:v>Black Plumes</c:v>
                </c:pt>
                <c:pt idx="13">
                  <c:v>The Oaken Heart</c:v>
                </c:pt>
                <c:pt idx="14">
                  <c:v>Traitor's Purse</c:v>
                </c:pt>
                <c:pt idx="15">
                  <c:v>Coroner's Pidgin</c:v>
                </c:pt>
                <c:pt idx="16">
                  <c:v>More Work For The Undertaker</c:v>
                </c:pt>
                <c:pt idx="17">
                  <c:v>Take Two At Bedtime</c:v>
                </c:pt>
                <c:pt idx="18">
                  <c:v>The Tiger In The Smoke</c:v>
                </c:pt>
                <c:pt idx="19">
                  <c:v>The Beckoning Lady</c:v>
                </c:pt>
                <c:pt idx="20">
                  <c:v>Hide My Eyes</c:v>
                </c:pt>
                <c:pt idx="21">
                  <c:v>The China Governess</c:v>
                </c:pt>
                <c:pt idx="22">
                  <c:v>The Mind Readers</c:v>
                </c:pt>
                <c:pt idx="23">
                  <c:v>Cargo of Eagles</c:v>
                </c:pt>
              </c:strCache>
            </c:strRef>
          </c:cat>
          <c:val>
            <c:numRef>
              <c:f>Sheet1!$R$8:$R$31</c:f>
              <c:numCache>
                <c:formatCode>General</c:formatCode>
                <c:ptCount val="24"/>
                <c:pt idx="0">
                  <c:v>7.9864604230457887</c:v>
                </c:pt>
                <c:pt idx="1">
                  <c:v>9.3356059467304107</c:v>
                </c:pt>
                <c:pt idx="2">
                  <c:v>6.2417607878490564</c:v>
                </c:pt>
                <c:pt idx="3">
                  <c:v>6.4696689585464933</c:v>
                </c:pt>
                <c:pt idx="4">
                  <c:v>9.7756905552454114</c:v>
                </c:pt>
                <c:pt idx="5">
                  <c:v>9.1297217285512797</c:v>
                </c:pt>
                <c:pt idx="6">
                  <c:v>11.396315657183735</c:v>
                </c:pt>
                <c:pt idx="7">
                  <c:v>11.120245245245245</c:v>
                </c:pt>
                <c:pt idx="8">
                  <c:v>7.5283318148608744</c:v>
                </c:pt>
                <c:pt idx="9">
                  <c:v>7.9005978423998444</c:v>
                </c:pt>
                <c:pt idx="10">
                  <c:v>10.720428796856121</c:v>
                </c:pt>
                <c:pt idx="11">
                  <c:v>11.606253748200103</c:v>
                </c:pt>
                <c:pt idx="12">
                  <c:v>7.2051037332449406</c:v>
                </c:pt>
                <c:pt idx="13">
                  <c:v>11.880477582846005</c:v>
                </c:pt>
                <c:pt idx="14">
                  <c:v>7.5142360188154962</c:v>
                </c:pt>
                <c:pt idx="15">
                  <c:v>8.7152138877458665</c:v>
                </c:pt>
                <c:pt idx="16">
                  <c:v>7.1782680603516829</c:v>
                </c:pt>
                <c:pt idx="17">
                  <c:v>9.4924606225717412</c:v>
                </c:pt>
                <c:pt idx="18">
                  <c:v>8.7202221217086304</c:v>
                </c:pt>
                <c:pt idx="19">
                  <c:v>8.4924839070957798</c:v>
                </c:pt>
                <c:pt idx="20">
                  <c:v>9.4115822356576224</c:v>
                </c:pt>
                <c:pt idx="21">
                  <c:v>9.6045325302356197</c:v>
                </c:pt>
                <c:pt idx="22">
                  <c:v>9.5925306940920958</c:v>
                </c:pt>
                <c:pt idx="23">
                  <c:v>8.7891776845229881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BC-4566-A6D3-1F25D5831E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49707376"/>
        <c:axId val="449702456"/>
      </c:barChart>
      <c:catAx>
        <c:axId val="449707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702456"/>
        <c:crosses val="autoZero"/>
        <c:auto val="1"/>
        <c:lblAlgn val="ctr"/>
        <c:lblOffset val="100"/>
        <c:noMultiLvlLbl val="0"/>
      </c:catAx>
      <c:valAx>
        <c:axId val="449702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707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GB"/>
              <a:t>Allingham</a:t>
            </a:r>
            <a:r>
              <a:rPr lang="en-GB" baseline="0"/>
              <a:t> Novels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Sheet1!$A$8:$A$31</c:f>
              <c:strCache>
                <c:ptCount val="24"/>
                <c:pt idx="0">
                  <c:v>White Cottage Mystery</c:v>
                </c:pt>
                <c:pt idx="1">
                  <c:v>The Crime at Black Dudley</c:v>
                </c:pt>
                <c:pt idx="2">
                  <c:v>Mystery Mile</c:v>
                </c:pt>
                <c:pt idx="3">
                  <c:v>Look To The Lady</c:v>
                </c:pt>
                <c:pt idx="4">
                  <c:v>Police At The Funeral</c:v>
                </c:pt>
                <c:pt idx="5">
                  <c:v>Sweet Danger</c:v>
                </c:pt>
                <c:pt idx="6">
                  <c:v>Death of A Ghost</c:v>
                </c:pt>
                <c:pt idx="7">
                  <c:v>Flowers For The Judge</c:v>
                </c:pt>
                <c:pt idx="8">
                  <c:v>The Case of the Late Pig</c:v>
                </c:pt>
                <c:pt idx="9">
                  <c:v>The Devil and Her Son</c:v>
                </c:pt>
                <c:pt idx="10">
                  <c:v>Dancers In Mourning</c:v>
                </c:pt>
                <c:pt idx="11">
                  <c:v>The Fashion in Shrouds</c:v>
                </c:pt>
                <c:pt idx="12">
                  <c:v>Black Plumes</c:v>
                </c:pt>
                <c:pt idx="13">
                  <c:v>The Oaken Heart</c:v>
                </c:pt>
                <c:pt idx="14">
                  <c:v>Traitor's Purse</c:v>
                </c:pt>
                <c:pt idx="15">
                  <c:v>Coroner's Pidgin</c:v>
                </c:pt>
                <c:pt idx="16">
                  <c:v>More Work For The Undertaker</c:v>
                </c:pt>
                <c:pt idx="17">
                  <c:v>Take Two At Bedtime</c:v>
                </c:pt>
                <c:pt idx="18">
                  <c:v>The Tiger In The Smoke</c:v>
                </c:pt>
                <c:pt idx="19">
                  <c:v>The Beckoning Lady</c:v>
                </c:pt>
                <c:pt idx="20">
                  <c:v>Hide My Eyes</c:v>
                </c:pt>
                <c:pt idx="21">
                  <c:v>The China Governess</c:v>
                </c:pt>
                <c:pt idx="22">
                  <c:v>The Mind Readers</c:v>
                </c:pt>
                <c:pt idx="23">
                  <c:v>Cargo of Eagles</c:v>
                </c:pt>
              </c:strCache>
            </c:strRef>
          </c:cat>
          <c:val>
            <c:numRef>
              <c:f>Sheet1!$R$8:$R$31</c:f>
              <c:numCache>
                <c:formatCode>General</c:formatCode>
                <c:ptCount val="24"/>
                <c:pt idx="0">
                  <c:v>7.9864604230457887</c:v>
                </c:pt>
                <c:pt idx="1">
                  <c:v>9.3356059467304107</c:v>
                </c:pt>
                <c:pt idx="2">
                  <c:v>6.2417607878490564</c:v>
                </c:pt>
                <c:pt idx="3">
                  <c:v>6.4696689585464933</c:v>
                </c:pt>
                <c:pt idx="4">
                  <c:v>9.7756905552454114</c:v>
                </c:pt>
                <c:pt idx="5">
                  <c:v>9.1297217285512797</c:v>
                </c:pt>
                <c:pt idx="6">
                  <c:v>11.396315657183735</c:v>
                </c:pt>
                <c:pt idx="7">
                  <c:v>11.120245245245245</c:v>
                </c:pt>
                <c:pt idx="8">
                  <c:v>7.5283318148608744</c:v>
                </c:pt>
                <c:pt idx="9">
                  <c:v>7.9005978423998444</c:v>
                </c:pt>
                <c:pt idx="10">
                  <c:v>10.720428796856121</c:v>
                </c:pt>
                <c:pt idx="11">
                  <c:v>11.606253748200103</c:v>
                </c:pt>
                <c:pt idx="12">
                  <c:v>7.2051037332449406</c:v>
                </c:pt>
                <c:pt idx="13">
                  <c:v>11.880477582846005</c:v>
                </c:pt>
                <c:pt idx="14">
                  <c:v>7.5142360188154962</c:v>
                </c:pt>
                <c:pt idx="15">
                  <c:v>8.7152138877458665</c:v>
                </c:pt>
                <c:pt idx="16">
                  <c:v>7.1782680603516829</c:v>
                </c:pt>
                <c:pt idx="17">
                  <c:v>9.4924606225717412</c:v>
                </c:pt>
                <c:pt idx="18">
                  <c:v>8.7202221217086304</c:v>
                </c:pt>
                <c:pt idx="19">
                  <c:v>8.4924839070957798</c:v>
                </c:pt>
                <c:pt idx="20">
                  <c:v>9.4115822356576224</c:v>
                </c:pt>
                <c:pt idx="21">
                  <c:v>9.6045325302356197</c:v>
                </c:pt>
                <c:pt idx="22">
                  <c:v>9.5925306940920958</c:v>
                </c:pt>
                <c:pt idx="23">
                  <c:v>8.7891776845229881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BC-4566-A6D3-1F25D5831E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49707376"/>
        <c:axId val="449702456"/>
      </c:barChart>
      <c:catAx>
        <c:axId val="449707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702456"/>
        <c:crosses val="autoZero"/>
        <c:auto val="1"/>
        <c:lblAlgn val="ctr"/>
        <c:lblOffset val="100"/>
        <c:noMultiLvlLbl val="0"/>
      </c:catAx>
      <c:valAx>
        <c:axId val="449702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707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GB"/>
              <a:t>Allingham</a:t>
            </a:r>
            <a:r>
              <a:rPr lang="en-GB" baseline="0"/>
              <a:t> Novels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Sheet1!$A$8:$A$31</c:f>
              <c:strCache>
                <c:ptCount val="24"/>
                <c:pt idx="0">
                  <c:v>White Cottage Mystery</c:v>
                </c:pt>
                <c:pt idx="1">
                  <c:v>The Crime at Black Dudley</c:v>
                </c:pt>
                <c:pt idx="2">
                  <c:v>Mystery Mile</c:v>
                </c:pt>
                <c:pt idx="3">
                  <c:v>Look To The Lady</c:v>
                </c:pt>
                <c:pt idx="4">
                  <c:v>Police At The Funeral</c:v>
                </c:pt>
                <c:pt idx="5">
                  <c:v>Sweet Danger</c:v>
                </c:pt>
                <c:pt idx="6">
                  <c:v>Death of A Ghost</c:v>
                </c:pt>
                <c:pt idx="7">
                  <c:v>Flowers For The Judge</c:v>
                </c:pt>
                <c:pt idx="8">
                  <c:v>The Case of the Late Pig</c:v>
                </c:pt>
                <c:pt idx="9">
                  <c:v>The Devil and Her Son</c:v>
                </c:pt>
                <c:pt idx="10">
                  <c:v>Dancers In Mourning</c:v>
                </c:pt>
                <c:pt idx="11">
                  <c:v>The Fashion in Shrouds</c:v>
                </c:pt>
                <c:pt idx="12">
                  <c:v>Black Plumes</c:v>
                </c:pt>
                <c:pt idx="13">
                  <c:v>The Oaken Heart</c:v>
                </c:pt>
                <c:pt idx="14">
                  <c:v>Traitor's Purse</c:v>
                </c:pt>
                <c:pt idx="15">
                  <c:v>Coroner's Pidgin</c:v>
                </c:pt>
                <c:pt idx="16">
                  <c:v>More Work For The Undertaker</c:v>
                </c:pt>
                <c:pt idx="17">
                  <c:v>Take Two At Bedtime</c:v>
                </c:pt>
                <c:pt idx="18">
                  <c:v>The Tiger In The Smoke</c:v>
                </c:pt>
                <c:pt idx="19">
                  <c:v>The Beckoning Lady</c:v>
                </c:pt>
                <c:pt idx="20">
                  <c:v>Hide My Eyes</c:v>
                </c:pt>
                <c:pt idx="21">
                  <c:v>The China Governess</c:v>
                </c:pt>
                <c:pt idx="22">
                  <c:v>The Mind Readers</c:v>
                </c:pt>
                <c:pt idx="23">
                  <c:v>Cargo of Eagles</c:v>
                </c:pt>
              </c:strCache>
            </c:strRef>
          </c:cat>
          <c:val>
            <c:numRef>
              <c:f>Sheet1!$R$8:$R$31</c:f>
              <c:numCache>
                <c:formatCode>General</c:formatCode>
                <c:ptCount val="24"/>
                <c:pt idx="0">
                  <c:v>7.9864604230457887</c:v>
                </c:pt>
                <c:pt idx="1">
                  <c:v>9.3356059467304107</c:v>
                </c:pt>
                <c:pt idx="2">
                  <c:v>6.2417607878490564</c:v>
                </c:pt>
                <c:pt idx="3">
                  <c:v>6.4696689585464933</c:v>
                </c:pt>
                <c:pt idx="4">
                  <c:v>9.7756905552454114</c:v>
                </c:pt>
                <c:pt idx="5">
                  <c:v>9.1297217285512797</c:v>
                </c:pt>
                <c:pt idx="6">
                  <c:v>11.396315657183735</c:v>
                </c:pt>
                <c:pt idx="7">
                  <c:v>11.120245245245245</c:v>
                </c:pt>
                <c:pt idx="8">
                  <c:v>7.5283318148608744</c:v>
                </c:pt>
                <c:pt idx="9">
                  <c:v>7.9005978423998444</c:v>
                </c:pt>
                <c:pt idx="10">
                  <c:v>10.720428796856121</c:v>
                </c:pt>
                <c:pt idx="11">
                  <c:v>11.606253748200103</c:v>
                </c:pt>
                <c:pt idx="12">
                  <c:v>7.2051037332449406</c:v>
                </c:pt>
                <c:pt idx="13">
                  <c:v>11.880477582846005</c:v>
                </c:pt>
                <c:pt idx="14">
                  <c:v>7.5142360188154962</c:v>
                </c:pt>
                <c:pt idx="15">
                  <c:v>8.7152138877458665</c:v>
                </c:pt>
                <c:pt idx="16">
                  <c:v>7.1782680603516829</c:v>
                </c:pt>
                <c:pt idx="17">
                  <c:v>9.4924606225717412</c:v>
                </c:pt>
                <c:pt idx="18">
                  <c:v>8.7202221217086304</c:v>
                </c:pt>
                <c:pt idx="19">
                  <c:v>8.4924839070957798</c:v>
                </c:pt>
                <c:pt idx="20">
                  <c:v>9.4115822356576224</c:v>
                </c:pt>
                <c:pt idx="21">
                  <c:v>9.6045325302356197</c:v>
                </c:pt>
                <c:pt idx="22">
                  <c:v>9.5925306940920958</c:v>
                </c:pt>
                <c:pt idx="23">
                  <c:v>8.7891776845229881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BC-4566-A6D3-1F25D5831E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49707376"/>
        <c:axId val="449702456"/>
      </c:barChart>
      <c:catAx>
        <c:axId val="449707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702456"/>
        <c:crosses val="autoZero"/>
        <c:auto val="1"/>
        <c:lblAlgn val="ctr"/>
        <c:lblOffset val="100"/>
        <c:noMultiLvlLbl val="0"/>
      </c:catAx>
      <c:valAx>
        <c:axId val="449702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707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Sheet1!$H$37</c:f>
              <c:strCache>
                <c:ptCount val="1"/>
                <c:pt idx="0">
                  <c:v>Hypothesis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Sheet1!$I$36:$K$36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Sheet1!$I$37:$K$37</c:f>
              <c:numCache>
                <c:formatCode>General</c:formatCode>
                <c:ptCount val="3"/>
                <c:pt idx="0">
                  <c:v>8</c:v>
                </c:pt>
                <c:pt idx="1">
                  <c:v>12</c:v>
                </c:pt>
                <c:pt idx="2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BA-44A7-B5EE-6C300BF30B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7091344"/>
        <c:axId val="567093640"/>
      </c:lineChart>
      <c:catAx>
        <c:axId val="567091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093640"/>
        <c:crosses val="autoZero"/>
        <c:auto val="1"/>
        <c:lblAlgn val="ctr"/>
        <c:lblOffset val="100"/>
        <c:noMultiLvlLbl val="0"/>
      </c:catAx>
      <c:valAx>
        <c:axId val="567093640"/>
        <c:scaling>
          <c:orientation val="minMax"/>
          <c:max val="18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091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dirty="0"/>
              <a:t>Readability Arc:</a:t>
            </a:r>
          </a:p>
          <a:p>
            <a:pPr>
              <a:defRPr/>
            </a:pPr>
            <a:r>
              <a:rPr lang="en-US" dirty="0"/>
              <a:t>Is it a “glidepath”?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Sheet1!$H$31</c:f>
              <c:strCache>
                <c:ptCount val="1"/>
                <c:pt idx="0">
                  <c:v>Hypothesis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Sheet1!$I$30:$K$30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Sheet1!$I$31:$K$31</c:f>
              <c:numCache>
                <c:formatCode>General</c:formatCode>
                <c:ptCount val="3"/>
                <c:pt idx="0">
                  <c:v>8</c:v>
                </c:pt>
                <c:pt idx="1">
                  <c:v>12</c:v>
                </c:pt>
                <c:pt idx="2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F2-4076-87B4-50CC5F84937E}"/>
            </c:ext>
          </c:extLst>
        </c:ser>
        <c:ser>
          <c:idx val="1"/>
          <c:order val="1"/>
          <c:tx>
            <c:strRef>
              <c:f>Sheet1!$H$32</c:f>
              <c:strCache>
                <c:ptCount val="1"/>
                <c:pt idx="0">
                  <c:v>Actual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Sheet1!$I$30:$K$30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Sheet1!$I$32:$K$32</c:f>
              <c:numCache>
                <c:formatCode>General</c:formatCode>
                <c:ptCount val="3"/>
                <c:pt idx="0">
                  <c:v>13.738092788599328</c:v>
                </c:pt>
                <c:pt idx="1">
                  <c:v>7.4162268472074899</c:v>
                </c:pt>
                <c:pt idx="2">
                  <c:v>6.1983365582535184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0F2-4076-87B4-50CC5F8493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6264056"/>
        <c:axId val="296255248"/>
      </c:lineChart>
      <c:catAx>
        <c:axId val="496264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55248"/>
        <c:crosses val="autoZero"/>
        <c:auto val="1"/>
        <c:lblAlgn val="ctr"/>
        <c:lblOffset val="100"/>
        <c:noMultiLvlLbl val="0"/>
      </c:catAx>
      <c:valAx>
        <c:axId val="296255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6264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dirty="0"/>
              <a:t>Readability Arc:</a:t>
            </a:r>
          </a:p>
          <a:p>
            <a:pPr>
              <a:defRPr/>
            </a:pPr>
            <a:r>
              <a:rPr lang="en-US" dirty="0"/>
              <a:t>Complete</a:t>
            </a:r>
            <a:r>
              <a:rPr lang="en-US" baseline="0" dirty="0"/>
              <a:t> novels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Sheet1!$A$8</c:f>
              <c:strCache>
                <c:ptCount val="1"/>
                <c:pt idx="0">
                  <c:v>White Cottage Mystery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(Sheet1!$I$8,Sheet1!$M$8,Sheet1!$Q$8)</c:f>
              <c:numCache>
                <c:formatCode>General</c:formatCode>
                <c:ptCount val="3"/>
                <c:pt idx="0">
                  <c:v>11.242424242424242</c:v>
                </c:pt>
                <c:pt idx="1">
                  <c:v>8.1988385598141686</c:v>
                </c:pt>
                <c:pt idx="2">
                  <c:v>4.5181184668989545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7A-4401-8D08-943B02FE4130}"/>
            </c:ext>
          </c:extLst>
        </c:ser>
        <c:ser>
          <c:idx val="1"/>
          <c:order val="1"/>
          <c:tx>
            <c:strRef>
              <c:f>Sheet1!$A$9</c:f>
              <c:strCache>
                <c:ptCount val="1"/>
                <c:pt idx="0">
                  <c:v>The Crime at Black Dudley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(Sheet1!$I$9,Sheet1!$M$9,Sheet1!$Q$9)</c:f>
              <c:numCache>
                <c:formatCode>General</c:formatCode>
                <c:ptCount val="3"/>
                <c:pt idx="0">
                  <c:v>11.785281385281387</c:v>
                </c:pt>
                <c:pt idx="1">
                  <c:v>7.6102822822822818</c:v>
                </c:pt>
                <c:pt idx="2">
                  <c:v>8.6112541726275627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57A-4401-8D08-943B02FE4130}"/>
            </c:ext>
          </c:extLst>
        </c:ser>
        <c:ser>
          <c:idx val="2"/>
          <c:order val="2"/>
          <c:tx>
            <c:strRef>
              <c:f>Sheet1!$A$10</c:f>
              <c:strCache>
                <c:ptCount val="1"/>
                <c:pt idx="0">
                  <c:v>Mystery Mile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(Sheet1!$I$10,Sheet1!$M$10,Sheet1!$Q$10)</c:f>
              <c:numCache>
                <c:formatCode>General</c:formatCode>
                <c:ptCount val="3"/>
                <c:pt idx="0">
                  <c:v>8.182277580071176</c:v>
                </c:pt>
                <c:pt idx="1">
                  <c:v>5.8302059496567509</c:v>
                </c:pt>
                <c:pt idx="2">
                  <c:v>4.7127988338192415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57A-4401-8D08-943B02FE4130}"/>
            </c:ext>
          </c:extLst>
        </c:ser>
        <c:ser>
          <c:idx val="3"/>
          <c:order val="3"/>
          <c:tx>
            <c:strRef>
              <c:f>Sheet1!$A$11</c:f>
              <c:strCache>
                <c:ptCount val="1"/>
                <c:pt idx="0">
                  <c:v>Look To The Lady</c:v>
                </c:pt>
              </c:strCache>
            </c:strRef>
          </c:tx>
          <c:spPr>
            <a:ln w="34925" cap="rnd">
              <a:solidFill>
                <a:schemeClr val="accent4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(Sheet1!$I$11,Sheet1!$M$11,Sheet1!$Q$11)</c:f>
              <c:numCache>
                <c:formatCode>General</c:formatCode>
                <c:ptCount val="3"/>
                <c:pt idx="0">
                  <c:v>8.9335548172757484</c:v>
                </c:pt>
                <c:pt idx="1">
                  <c:v>4.7115924092409243</c:v>
                </c:pt>
                <c:pt idx="2">
                  <c:v>5.7638596491228071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57A-4401-8D08-943B02FE4130}"/>
            </c:ext>
          </c:extLst>
        </c:ser>
        <c:ser>
          <c:idx val="4"/>
          <c:order val="4"/>
          <c:tx>
            <c:strRef>
              <c:f>Sheet1!$A$12</c:f>
              <c:strCache>
                <c:ptCount val="1"/>
                <c:pt idx="0">
                  <c:v>Police At The Funeral</c:v>
                </c:pt>
              </c:strCache>
            </c:strRef>
          </c:tx>
          <c:spPr>
            <a:ln w="34925" cap="rnd">
              <a:solidFill>
                <a:schemeClr val="accent5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(Sheet1!$I$12,Sheet1!$M$12,Sheet1!$Q$12)</c:f>
              <c:numCache>
                <c:formatCode>General</c:formatCode>
                <c:ptCount val="3"/>
                <c:pt idx="0">
                  <c:v>15.987455830388692</c:v>
                </c:pt>
                <c:pt idx="1">
                  <c:v>6.588414634146341</c:v>
                </c:pt>
                <c:pt idx="2">
                  <c:v>6.7512012012012015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57A-4401-8D08-943B02FE4130}"/>
            </c:ext>
          </c:extLst>
        </c:ser>
        <c:ser>
          <c:idx val="5"/>
          <c:order val="5"/>
          <c:tx>
            <c:strRef>
              <c:f>Sheet1!$A$13</c:f>
              <c:strCache>
                <c:ptCount val="1"/>
                <c:pt idx="0">
                  <c:v>Sweet Danger</c:v>
                </c:pt>
              </c:strCache>
            </c:strRef>
          </c:tx>
          <c:spPr>
            <a:ln w="34925" cap="rnd">
              <a:solidFill>
                <a:schemeClr val="accent6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(Sheet1!$I$13,Sheet1!$M$13,Sheet1!$Q$13)</c:f>
              <c:numCache>
                <c:formatCode>General</c:formatCode>
                <c:ptCount val="3"/>
                <c:pt idx="0">
                  <c:v>14.426531474440219</c:v>
                </c:pt>
                <c:pt idx="1">
                  <c:v>7.6534315983417791</c:v>
                </c:pt>
                <c:pt idx="2">
                  <c:v>5.3092021128718372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57A-4401-8D08-943B02FE4130}"/>
            </c:ext>
          </c:extLst>
        </c:ser>
        <c:ser>
          <c:idx val="6"/>
          <c:order val="6"/>
          <c:tx>
            <c:strRef>
              <c:f>Sheet1!$A$14</c:f>
              <c:strCache>
                <c:ptCount val="1"/>
                <c:pt idx="0">
                  <c:v>Death of A Ghost</c:v>
                </c:pt>
              </c:strCache>
            </c:strRef>
          </c:tx>
          <c:spPr>
            <a:ln w="34925" cap="rnd">
              <a:solidFill>
                <a:schemeClr val="accent1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(Sheet1!$I$14,Sheet1!$M$14,Sheet1!$Q$14)</c:f>
              <c:numCache>
                <c:formatCode>General</c:formatCode>
                <c:ptCount val="3"/>
                <c:pt idx="0">
                  <c:v>22.058437355524735</c:v>
                </c:pt>
                <c:pt idx="1">
                  <c:v>5.8615256588072135</c:v>
                </c:pt>
                <c:pt idx="2">
                  <c:v>6.2689839572192518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57A-4401-8D08-943B02FE4130}"/>
            </c:ext>
          </c:extLst>
        </c:ser>
        <c:ser>
          <c:idx val="7"/>
          <c:order val="7"/>
          <c:tx>
            <c:strRef>
              <c:f>Sheet1!$A$15</c:f>
              <c:strCache>
                <c:ptCount val="1"/>
                <c:pt idx="0">
                  <c:v>Flowers For The Judge</c:v>
                </c:pt>
              </c:strCache>
            </c:strRef>
          </c:tx>
          <c:spPr>
            <a:ln w="34925" cap="rnd">
              <a:solidFill>
                <a:schemeClr val="accent2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(Sheet1!$I$15,Sheet1!$M$15,Sheet1!$Q$15)</c:f>
              <c:numCache>
                <c:formatCode>General</c:formatCode>
                <c:ptCount val="3"/>
                <c:pt idx="0">
                  <c:v>14.925000000000001</c:v>
                </c:pt>
                <c:pt idx="1">
                  <c:v>10.727402402402403</c:v>
                </c:pt>
                <c:pt idx="2">
                  <c:v>7.7083333333333348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57A-4401-8D08-943B02FE4130}"/>
            </c:ext>
          </c:extLst>
        </c:ser>
        <c:ser>
          <c:idx val="8"/>
          <c:order val="8"/>
          <c:tx>
            <c:strRef>
              <c:f>Sheet1!$A$16</c:f>
              <c:strCache>
                <c:ptCount val="1"/>
                <c:pt idx="0">
                  <c:v>The Case of the Late Pig</c:v>
                </c:pt>
              </c:strCache>
            </c:strRef>
          </c:tx>
          <c:spPr>
            <a:ln w="34925" cap="rnd">
              <a:solidFill>
                <a:schemeClr val="accent3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(Sheet1!$I$16,Sheet1!$M$16,Sheet1!$Q$16)</c:f>
              <c:numCache>
                <c:formatCode>General</c:formatCode>
                <c:ptCount val="3"/>
                <c:pt idx="0">
                  <c:v>11.048492569002123</c:v>
                </c:pt>
                <c:pt idx="1">
                  <c:v>6.6210041841004186</c:v>
                </c:pt>
                <c:pt idx="2">
                  <c:v>4.9154986914800816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57A-4401-8D08-943B02FE4130}"/>
            </c:ext>
          </c:extLst>
        </c:ser>
        <c:ser>
          <c:idx val="9"/>
          <c:order val="9"/>
          <c:tx>
            <c:strRef>
              <c:f>Sheet1!$A$17</c:f>
              <c:strCache>
                <c:ptCount val="1"/>
                <c:pt idx="0">
                  <c:v>The Devil and Her Son</c:v>
                </c:pt>
              </c:strCache>
            </c:strRef>
          </c:tx>
          <c:spPr>
            <a:ln w="34925" cap="rnd">
              <a:solidFill>
                <a:schemeClr val="accent4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(Sheet1!$I$17,Sheet1!$M$17,Sheet1!$Q$17)</c:f>
              <c:numCache>
                <c:formatCode>General</c:formatCode>
                <c:ptCount val="3"/>
                <c:pt idx="0">
                  <c:v>15.245714285714286</c:v>
                </c:pt>
                <c:pt idx="1">
                  <c:v>4.7282758620689664</c:v>
                </c:pt>
                <c:pt idx="2">
                  <c:v>3.7278033794162826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57A-4401-8D08-943B02FE4130}"/>
            </c:ext>
          </c:extLst>
        </c:ser>
        <c:ser>
          <c:idx val="10"/>
          <c:order val="10"/>
          <c:tx>
            <c:strRef>
              <c:f>Sheet1!$A$18</c:f>
              <c:strCache>
                <c:ptCount val="1"/>
                <c:pt idx="0">
                  <c:v>Dancers In Mourning</c:v>
                </c:pt>
              </c:strCache>
            </c:strRef>
          </c:tx>
          <c:spPr>
            <a:ln w="34925" cap="rnd">
              <a:solidFill>
                <a:schemeClr val="accent5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(Sheet1!$I$18,Sheet1!$M$18,Sheet1!$Q$18)</c:f>
              <c:numCache>
                <c:formatCode>General</c:formatCode>
                <c:ptCount val="3"/>
                <c:pt idx="0">
                  <c:v>22.491894312583966</c:v>
                </c:pt>
                <c:pt idx="1">
                  <c:v>4.9441082802547776</c:v>
                </c:pt>
                <c:pt idx="2">
                  <c:v>4.7252837977296185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957A-4401-8D08-943B02FE4130}"/>
            </c:ext>
          </c:extLst>
        </c:ser>
        <c:ser>
          <c:idx val="11"/>
          <c:order val="11"/>
          <c:tx>
            <c:strRef>
              <c:f>Sheet1!$A$19</c:f>
              <c:strCache>
                <c:ptCount val="1"/>
                <c:pt idx="0">
                  <c:v>The Fashion in Shrouds</c:v>
                </c:pt>
              </c:strCache>
            </c:strRef>
          </c:tx>
          <c:spPr>
            <a:ln w="34925" cap="rnd">
              <a:solidFill>
                <a:schemeClr val="accent6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(Sheet1!$I$19,Sheet1!$M$19,Sheet1!$Q$19)</c:f>
              <c:numCache>
                <c:formatCode>General</c:formatCode>
                <c:ptCount val="3"/>
                <c:pt idx="0">
                  <c:v>18.829411764705885</c:v>
                </c:pt>
                <c:pt idx="1">
                  <c:v>10.322682813227759</c:v>
                </c:pt>
                <c:pt idx="2">
                  <c:v>5.666666666666667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957A-4401-8D08-943B02FE4130}"/>
            </c:ext>
          </c:extLst>
        </c:ser>
        <c:ser>
          <c:idx val="12"/>
          <c:order val="12"/>
          <c:tx>
            <c:strRef>
              <c:f>Sheet1!$A$20</c:f>
              <c:strCache>
                <c:ptCount val="1"/>
                <c:pt idx="0">
                  <c:v>Black Plumes</c:v>
                </c:pt>
              </c:strCache>
            </c:strRef>
          </c:tx>
          <c:spPr>
            <a:ln w="3492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(Sheet1!$I$20,Sheet1!$M$20,Sheet1!$Q$20)</c:f>
              <c:numCache>
                <c:formatCode>General</c:formatCode>
                <c:ptCount val="3"/>
                <c:pt idx="0">
                  <c:v>10.367806841046278</c:v>
                </c:pt>
                <c:pt idx="1">
                  <c:v>4.4821452145214522</c:v>
                </c:pt>
                <c:pt idx="2">
                  <c:v>6.7653591441670917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957A-4401-8D08-943B02FE4130}"/>
            </c:ext>
          </c:extLst>
        </c:ser>
        <c:ser>
          <c:idx val="13"/>
          <c:order val="13"/>
          <c:tx>
            <c:strRef>
              <c:f>Sheet1!$A$21</c:f>
              <c:strCache>
                <c:ptCount val="1"/>
                <c:pt idx="0">
                  <c:v>The Oaken Heart</c:v>
                </c:pt>
              </c:strCache>
            </c:strRef>
          </c:tx>
          <c:spPr>
            <a:ln w="3492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(Sheet1!$I$21,Sheet1!$M$21,Sheet1!$Q$21)</c:f>
              <c:numCache>
                <c:formatCode>General</c:formatCode>
                <c:ptCount val="3"/>
                <c:pt idx="0">
                  <c:v>17.130833333333335</c:v>
                </c:pt>
                <c:pt idx="1">
                  <c:v>10.688377192982458</c:v>
                </c:pt>
                <c:pt idx="2">
                  <c:v>7.8222222222222229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957A-4401-8D08-943B02FE4130}"/>
            </c:ext>
          </c:extLst>
        </c:ser>
        <c:ser>
          <c:idx val="14"/>
          <c:order val="14"/>
          <c:tx>
            <c:strRef>
              <c:f>Sheet1!$A$22</c:f>
              <c:strCache>
                <c:ptCount val="1"/>
                <c:pt idx="0">
                  <c:v>Traitor's Purse</c:v>
                </c:pt>
              </c:strCache>
            </c:strRef>
          </c:tx>
          <c:spPr>
            <a:ln w="3492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(Sheet1!$I$22,Sheet1!$M$22,Sheet1!$Q$22)</c:f>
              <c:numCache>
                <c:formatCode>General</c:formatCode>
                <c:ptCount val="3"/>
                <c:pt idx="0">
                  <c:v>7.1054187192118237</c:v>
                </c:pt>
                <c:pt idx="1">
                  <c:v>8.0446886446886463</c:v>
                </c:pt>
                <c:pt idx="2">
                  <c:v>7.3926006925460186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957A-4401-8D08-943B02FE4130}"/>
            </c:ext>
          </c:extLst>
        </c:ser>
        <c:ser>
          <c:idx val="15"/>
          <c:order val="15"/>
          <c:tx>
            <c:strRef>
              <c:f>Sheet1!$A$23</c:f>
              <c:strCache>
                <c:ptCount val="1"/>
                <c:pt idx="0">
                  <c:v>Coroner's Pidgin</c:v>
                </c:pt>
              </c:strCache>
            </c:strRef>
          </c:tx>
          <c:spPr>
            <a:ln w="3492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(Sheet1!$I$23,Sheet1!$M$23,Sheet1!$Q$23)</c:f>
              <c:numCache>
                <c:formatCode>General</c:formatCode>
                <c:ptCount val="3"/>
                <c:pt idx="0">
                  <c:v>12.263577386468953</c:v>
                </c:pt>
                <c:pt idx="1">
                  <c:v>6.0627106227106227</c:v>
                </c:pt>
                <c:pt idx="2">
                  <c:v>7.8193536540580242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957A-4401-8D08-943B02FE4130}"/>
            </c:ext>
          </c:extLst>
        </c:ser>
        <c:ser>
          <c:idx val="16"/>
          <c:order val="16"/>
          <c:tx>
            <c:strRef>
              <c:f>Sheet1!$A$24</c:f>
              <c:strCache>
                <c:ptCount val="1"/>
                <c:pt idx="0">
                  <c:v>More Work For The Undertaker</c:v>
                </c:pt>
              </c:strCache>
            </c:strRef>
          </c:tx>
          <c:spPr>
            <a:ln w="3492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(Sheet1!$I$24,Sheet1!$M$24,Sheet1!$Q$24)</c:f>
              <c:numCache>
                <c:formatCode>General</c:formatCode>
                <c:ptCount val="3"/>
                <c:pt idx="0">
                  <c:v>7.8853285328532854</c:v>
                </c:pt>
                <c:pt idx="1">
                  <c:v>7.7978161965423114</c:v>
                </c:pt>
                <c:pt idx="2">
                  <c:v>5.8516594516594518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957A-4401-8D08-943B02FE4130}"/>
            </c:ext>
          </c:extLst>
        </c:ser>
        <c:ser>
          <c:idx val="17"/>
          <c:order val="17"/>
          <c:tx>
            <c:strRef>
              <c:f>Sheet1!$A$25</c:f>
              <c:strCache>
                <c:ptCount val="1"/>
                <c:pt idx="0">
                  <c:v>Take Two At Bedtime</c:v>
                </c:pt>
              </c:strCache>
            </c:strRef>
          </c:tx>
          <c:spPr>
            <a:ln w="3492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(Sheet1!$I$25,Sheet1!$M$25,Sheet1!$Q$25)</c:f>
              <c:numCache>
                <c:formatCode>General</c:formatCode>
                <c:ptCount val="3"/>
                <c:pt idx="0">
                  <c:v>13.607220573689416</c:v>
                </c:pt>
                <c:pt idx="1">
                  <c:v>9.2872131147540991</c:v>
                </c:pt>
                <c:pt idx="2">
                  <c:v>5.5829481792717095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957A-4401-8D08-943B02FE4130}"/>
            </c:ext>
          </c:extLst>
        </c:ser>
        <c:ser>
          <c:idx val="18"/>
          <c:order val="18"/>
          <c:tx>
            <c:strRef>
              <c:f>Sheet1!$A$26</c:f>
              <c:strCache>
                <c:ptCount val="1"/>
                <c:pt idx="0">
                  <c:v>The Tiger In The Smoke</c:v>
                </c:pt>
              </c:strCache>
            </c:strRef>
          </c:tx>
          <c:spPr>
            <a:ln w="34925" cap="rnd">
              <a:solidFill>
                <a:schemeClr val="accent1">
                  <a:lumMod val="8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(Sheet1!$I$26,Sheet1!$M$26,Sheet1!$Q$26)</c:f>
              <c:numCache>
                <c:formatCode>General</c:formatCode>
                <c:ptCount val="3"/>
                <c:pt idx="0">
                  <c:v>11.200000000000001</c:v>
                </c:pt>
                <c:pt idx="1">
                  <c:v>7.5950844854070674</c:v>
                </c:pt>
                <c:pt idx="2">
                  <c:v>7.3655818797188237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957A-4401-8D08-943B02FE4130}"/>
            </c:ext>
          </c:extLst>
        </c:ser>
        <c:ser>
          <c:idx val="19"/>
          <c:order val="19"/>
          <c:tx>
            <c:strRef>
              <c:f>Sheet1!$A$27</c:f>
              <c:strCache>
                <c:ptCount val="1"/>
                <c:pt idx="0">
                  <c:v>The Beckoning Lady</c:v>
                </c:pt>
              </c:strCache>
            </c:strRef>
          </c:tx>
          <c:spPr>
            <a:ln w="34925" cap="rnd">
              <a:solidFill>
                <a:schemeClr val="accent2">
                  <a:lumMod val="8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(Sheet1!$I$27,Sheet1!$M$27,Sheet1!$Q$27)</c:f>
              <c:numCache>
                <c:formatCode>General</c:formatCode>
                <c:ptCount val="3"/>
                <c:pt idx="0">
                  <c:v>11.988044831880449</c:v>
                </c:pt>
                <c:pt idx="1">
                  <c:v>6.5378917378917381</c:v>
                </c:pt>
                <c:pt idx="2">
                  <c:v>6.9515151515151521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957A-4401-8D08-943B02FE4130}"/>
            </c:ext>
          </c:extLst>
        </c:ser>
        <c:ser>
          <c:idx val="20"/>
          <c:order val="20"/>
          <c:tx>
            <c:strRef>
              <c:f>Sheet1!$A$28</c:f>
              <c:strCache>
                <c:ptCount val="1"/>
                <c:pt idx="0">
                  <c:v>Hide My Eyes</c:v>
                </c:pt>
              </c:strCache>
            </c:strRef>
          </c:tx>
          <c:spPr>
            <a:ln w="34925" cap="rnd">
              <a:solidFill>
                <a:schemeClr val="accent3">
                  <a:lumMod val="8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(Sheet1!$I$28,Sheet1!$M$28,Sheet1!$Q$28)</c:f>
              <c:numCache>
                <c:formatCode>General</c:formatCode>
                <c:ptCount val="3"/>
                <c:pt idx="0">
                  <c:v>15.315985543508479</c:v>
                </c:pt>
                <c:pt idx="1">
                  <c:v>7.1247785943094035</c:v>
                </c:pt>
                <c:pt idx="2">
                  <c:v>5.7939825691549833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957A-4401-8D08-943B02FE4130}"/>
            </c:ext>
          </c:extLst>
        </c:ser>
        <c:ser>
          <c:idx val="21"/>
          <c:order val="21"/>
          <c:tx>
            <c:strRef>
              <c:f>Sheet1!$A$29</c:f>
              <c:strCache>
                <c:ptCount val="1"/>
                <c:pt idx="0">
                  <c:v>The China Governess</c:v>
                </c:pt>
              </c:strCache>
            </c:strRef>
          </c:tx>
          <c:spPr>
            <a:ln w="34925" cap="rnd">
              <a:solidFill>
                <a:schemeClr val="accent4">
                  <a:lumMod val="8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(Sheet1!$I$29,Sheet1!$M$29,Sheet1!$Q$29)</c:f>
              <c:numCache>
                <c:formatCode>General</c:formatCode>
                <c:ptCount val="3"/>
                <c:pt idx="0">
                  <c:v>13.291387559808612</c:v>
                </c:pt>
                <c:pt idx="1">
                  <c:v>7.8373626373626379</c:v>
                </c:pt>
                <c:pt idx="2">
                  <c:v>7.684847393535609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957A-4401-8D08-943B02FE4130}"/>
            </c:ext>
          </c:extLst>
        </c:ser>
        <c:ser>
          <c:idx val="22"/>
          <c:order val="22"/>
          <c:tx>
            <c:strRef>
              <c:f>Sheet1!$A$30</c:f>
              <c:strCache>
                <c:ptCount val="1"/>
                <c:pt idx="0">
                  <c:v>The Mind Readers</c:v>
                </c:pt>
              </c:strCache>
            </c:strRef>
          </c:tx>
          <c:spPr>
            <a:ln w="34925" cap="rnd">
              <a:solidFill>
                <a:schemeClr val="accent5">
                  <a:lumMod val="8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(Sheet1!$I$30,Sheet1!$M$30,Sheet1!$Q$30)</c:f>
              <c:numCache>
                <c:formatCode>General</c:formatCode>
                <c:ptCount val="3"/>
                <c:pt idx="0">
                  <c:v>16.767149758454106</c:v>
                </c:pt>
                <c:pt idx="1">
                  <c:v>6.8705730427764324</c:v>
                </c:pt>
                <c:pt idx="2">
                  <c:v>5.139869281045752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957A-4401-8D08-943B02FE4130}"/>
            </c:ext>
          </c:extLst>
        </c:ser>
        <c:ser>
          <c:idx val="23"/>
          <c:order val="23"/>
          <c:tx>
            <c:strRef>
              <c:f>Sheet1!$A$31</c:f>
              <c:strCache>
                <c:ptCount val="1"/>
                <c:pt idx="0">
                  <c:v>Cargo of Eagles</c:v>
                </c:pt>
              </c:strCache>
            </c:strRef>
          </c:tx>
          <c:spPr>
            <a:ln w="34925" cap="rnd">
              <a:solidFill>
                <a:schemeClr val="accent6">
                  <a:lumMod val="8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(Sheet1!$I$31,Sheet1!$M$31,Sheet1!$Q$31)</c:f>
              <c:numCache>
                <c:formatCode>General</c:formatCode>
                <c:ptCount val="3"/>
                <c:pt idx="0">
                  <c:v>9.8824298346789714</c:v>
                </c:pt>
                <c:pt idx="1">
                  <c:v>9.8198179979777578</c:v>
                </c:pt>
                <c:pt idx="2">
                  <c:v>6.6652852209122306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957A-4401-8D08-943B02FE41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7066744"/>
        <c:axId val="567067072"/>
      </c:lineChart>
      <c:catAx>
        <c:axId val="567066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067072"/>
        <c:crosses val="autoZero"/>
        <c:auto val="1"/>
        <c:lblAlgn val="ctr"/>
        <c:lblOffset val="100"/>
        <c:noMultiLvlLbl val="0"/>
      </c:catAx>
      <c:valAx>
        <c:axId val="567067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066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dirty="0"/>
              <a:t>Readability Arc:</a:t>
            </a:r>
          </a:p>
          <a:p>
            <a:pPr>
              <a:defRPr/>
            </a:pPr>
            <a:r>
              <a:rPr lang="en-US" dirty="0"/>
              <a:t>Complete</a:t>
            </a:r>
            <a:r>
              <a:rPr lang="en-US" baseline="0" dirty="0"/>
              <a:t> novels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Sheet1!$A$8</c:f>
              <c:strCache>
                <c:ptCount val="1"/>
                <c:pt idx="0">
                  <c:v>White Cottage Mystery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(Sheet1!$I$8,Sheet1!$M$8,Sheet1!$Q$8)</c:f>
              <c:numCache>
                <c:formatCode>General</c:formatCode>
                <c:ptCount val="3"/>
                <c:pt idx="0">
                  <c:v>11.242424242424242</c:v>
                </c:pt>
                <c:pt idx="1">
                  <c:v>8.1988385598141686</c:v>
                </c:pt>
                <c:pt idx="2">
                  <c:v>4.5181184668989545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7A-4401-8D08-943B02FE4130}"/>
            </c:ext>
          </c:extLst>
        </c:ser>
        <c:ser>
          <c:idx val="1"/>
          <c:order val="1"/>
          <c:tx>
            <c:strRef>
              <c:f>Sheet1!$A$9</c:f>
              <c:strCache>
                <c:ptCount val="1"/>
                <c:pt idx="0">
                  <c:v>The Crime at Black Dudley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(Sheet1!$I$9,Sheet1!$M$9,Sheet1!$Q$9)</c:f>
              <c:numCache>
                <c:formatCode>General</c:formatCode>
                <c:ptCount val="3"/>
                <c:pt idx="0">
                  <c:v>11.785281385281387</c:v>
                </c:pt>
                <c:pt idx="1">
                  <c:v>7.6102822822822818</c:v>
                </c:pt>
                <c:pt idx="2">
                  <c:v>8.6112541726275627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57A-4401-8D08-943B02FE4130}"/>
            </c:ext>
          </c:extLst>
        </c:ser>
        <c:ser>
          <c:idx val="2"/>
          <c:order val="2"/>
          <c:tx>
            <c:strRef>
              <c:f>Sheet1!$A$10</c:f>
              <c:strCache>
                <c:ptCount val="1"/>
                <c:pt idx="0">
                  <c:v>Mystery Mile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(Sheet1!$I$10,Sheet1!$M$10,Sheet1!$Q$10)</c:f>
              <c:numCache>
                <c:formatCode>General</c:formatCode>
                <c:ptCount val="3"/>
                <c:pt idx="0">
                  <c:v>8.182277580071176</c:v>
                </c:pt>
                <c:pt idx="1">
                  <c:v>5.8302059496567509</c:v>
                </c:pt>
                <c:pt idx="2">
                  <c:v>4.7127988338192415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57A-4401-8D08-943B02FE4130}"/>
            </c:ext>
          </c:extLst>
        </c:ser>
        <c:ser>
          <c:idx val="3"/>
          <c:order val="3"/>
          <c:tx>
            <c:strRef>
              <c:f>Sheet1!$A$11</c:f>
              <c:strCache>
                <c:ptCount val="1"/>
                <c:pt idx="0">
                  <c:v>Look To The Lady</c:v>
                </c:pt>
              </c:strCache>
            </c:strRef>
          </c:tx>
          <c:spPr>
            <a:ln w="34925" cap="rnd">
              <a:solidFill>
                <a:schemeClr val="accent4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(Sheet1!$I$11,Sheet1!$M$11,Sheet1!$Q$11)</c:f>
              <c:numCache>
                <c:formatCode>General</c:formatCode>
                <c:ptCount val="3"/>
                <c:pt idx="0">
                  <c:v>8.9335548172757484</c:v>
                </c:pt>
                <c:pt idx="1">
                  <c:v>4.7115924092409243</c:v>
                </c:pt>
                <c:pt idx="2">
                  <c:v>5.7638596491228071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57A-4401-8D08-943B02FE4130}"/>
            </c:ext>
          </c:extLst>
        </c:ser>
        <c:ser>
          <c:idx val="4"/>
          <c:order val="4"/>
          <c:tx>
            <c:strRef>
              <c:f>Sheet1!$A$12</c:f>
              <c:strCache>
                <c:ptCount val="1"/>
                <c:pt idx="0">
                  <c:v>Police At The Funeral</c:v>
                </c:pt>
              </c:strCache>
            </c:strRef>
          </c:tx>
          <c:spPr>
            <a:ln w="34925" cap="rnd">
              <a:solidFill>
                <a:schemeClr val="accent5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(Sheet1!$I$12,Sheet1!$M$12,Sheet1!$Q$12)</c:f>
              <c:numCache>
                <c:formatCode>General</c:formatCode>
                <c:ptCount val="3"/>
                <c:pt idx="0">
                  <c:v>15.987455830388692</c:v>
                </c:pt>
                <c:pt idx="1">
                  <c:v>6.588414634146341</c:v>
                </c:pt>
                <c:pt idx="2">
                  <c:v>6.7512012012012015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57A-4401-8D08-943B02FE4130}"/>
            </c:ext>
          </c:extLst>
        </c:ser>
        <c:ser>
          <c:idx val="5"/>
          <c:order val="5"/>
          <c:tx>
            <c:strRef>
              <c:f>Sheet1!$A$13</c:f>
              <c:strCache>
                <c:ptCount val="1"/>
                <c:pt idx="0">
                  <c:v>Sweet Danger</c:v>
                </c:pt>
              </c:strCache>
            </c:strRef>
          </c:tx>
          <c:spPr>
            <a:ln w="34925" cap="rnd">
              <a:solidFill>
                <a:schemeClr val="accent6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(Sheet1!$I$13,Sheet1!$M$13,Sheet1!$Q$13)</c:f>
              <c:numCache>
                <c:formatCode>General</c:formatCode>
                <c:ptCount val="3"/>
                <c:pt idx="0">
                  <c:v>14.426531474440219</c:v>
                </c:pt>
                <c:pt idx="1">
                  <c:v>7.6534315983417791</c:v>
                </c:pt>
                <c:pt idx="2">
                  <c:v>5.3092021128718372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57A-4401-8D08-943B02FE4130}"/>
            </c:ext>
          </c:extLst>
        </c:ser>
        <c:ser>
          <c:idx val="6"/>
          <c:order val="6"/>
          <c:tx>
            <c:strRef>
              <c:f>Sheet1!$A$14</c:f>
              <c:strCache>
                <c:ptCount val="1"/>
                <c:pt idx="0">
                  <c:v>Death of A Ghost</c:v>
                </c:pt>
              </c:strCache>
            </c:strRef>
          </c:tx>
          <c:spPr>
            <a:ln w="34925" cap="rnd">
              <a:solidFill>
                <a:schemeClr val="accent1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(Sheet1!$I$14,Sheet1!$M$14,Sheet1!$Q$14)</c:f>
              <c:numCache>
                <c:formatCode>General</c:formatCode>
                <c:ptCount val="3"/>
                <c:pt idx="0">
                  <c:v>22.058437355524735</c:v>
                </c:pt>
                <c:pt idx="1">
                  <c:v>5.8615256588072135</c:v>
                </c:pt>
                <c:pt idx="2">
                  <c:v>6.2689839572192518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57A-4401-8D08-943B02FE4130}"/>
            </c:ext>
          </c:extLst>
        </c:ser>
        <c:ser>
          <c:idx val="7"/>
          <c:order val="7"/>
          <c:tx>
            <c:strRef>
              <c:f>Sheet1!$A$15</c:f>
              <c:strCache>
                <c:ptCount val="1"/>
                <c:pt idx="0">
                  <c:v>Flowers For The Judge</c:v>
                </c:pt>
              </c:strCache>
            </c:strRef>
          </c:tx>
          <c:spPr>
            <a:ln w="34925" cap="rnd">
              <a:solidFill>
                <a:schemeClr val="accent2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(Sheet1!$I$15,Sheet1!$M$15,Sheet1!$Q$15)</c:f>
              <c:numCache>
                <c:formatCode>General</c:formatCode>
                <c:ptCount val="3"/>
                <c:pt idx="0">
                  <c:v>14.925000000000001</c:v>
                </c:pt>
                <c:pt idx="1">
                  <c:v>10.727402402402403</c:v>
                </c:pt>
                <c:pt idx="2">
                  <c:v>7.7083333333333348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57A-4401-8D08-943B02FE4130}"/>
            </c:ext>
          </c:extLst>
        </c:ser>
        <c:ser>
          <c:idx val="8"/>
          <c:order val="8"/>
          <c:tx>
            <c:strRef>
              <c:f>Sheet1!$A$16</c:f>
              <c:strCache>
                <c:ptCount val="1"/>
                <c:pt idx="0">
                  <c:v>The Case of the Late Pig</c:v>
                </c:pt>
              </c:strCache>
            </c:strRef>
          </c:tx>
          <c:spPr>
            <a:ln w="34925" cap="rnd">
              <a:solidFill>
                <a:schemeClr val="accent3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(Sheet1!$I$16,Sheet1!$M$16,Sheet1!$Q$16)</c:f>
              <c:numCache>
                <c:formatCode>General</c:formatCode>
                <c:ptCount val="3"/>
                <c:pt idx="0">
                  <c:v>11.048492569002123</c:v>
                </c:pt>
                <c:pt idx="1">
                  <c:v>6.6210041841004186</c:v>
                </c:pt>
                <c:pt idx="2">
                  <c:v>4.9154986914800816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57A-4401-8D08-943B02FE4130}"/>
            </c:ext>
          </c:extLst>
        </c:ser>
        <c:ser>
          <c:idx val="9"/>
          <c:order val="9"/>
          <c:tx>
            <c:strRef>
              <c:f>Sheet1!$A$17</c:f>
              <c:strCache>
                <c:ptCount val="1"/>
                <c:pt idx="0">
                  <c:v>The Devil and Her Son</c:v>
                </c:pt>
              </c:strCache>
            </c:strRef>
          </c:tx>
          <c:spPr>
            <a:ln w="34925" cap="rnd">
              <a:solidFill>
                <a:schemeClr val="accent4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(Sheet1!$I$17,Sheet1!$M$17,Sheet1!$Q$17)</c:f>
              <c:numCache>
                <c:formatCode>General</c:formatCode>
                <c:ptCount val="3"/>
                <c:pt idx="0">
                  <c:v>15.245714285714286</c:v>
                </c:pt>
                <c:pt idx="1">
                  <c:v>4.7282758620689664</c:v>
                </c:pt>
                <c:pt idx="2">
                  <c:v>3.7278033794162826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57A-4401-8D08-943B02FE4130}"/>
            </c:ext>
          </c:extLst>
        </c:ser>
        <c:ser>
          <c:idx val="10"/>
          <c:order val="10"/>
          <c:tx>
            <c:strRef>
              <c:f>Sheet1!$A$18</c:f>
              <c:strCache>
                <c:ptCount val="1"/>
                <c:pt idx="0">
                  <c:v>Dancers In Mourning</c:v>
                </c:pt>
              </c:strCache>
            </c:strRef>
          </c:tx>
          <c:spPr>
            <a:ln w="34925" cap="rnd">
              <a:solidFill>
                <a:schemeClr val="accent5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(Sheet1!$I$18,Sheet1!$M$18,Sheet1!$Q$18)</c:f>
              <c:numCache>
                <c:formatCode>General</c:formatCode>
                <c:ptCount val="3"/>
                <c:pt idx="0">
                  <c:v>22.491894312583966</c:v>
                </c:pt>
                <c:pt idx="1">
                  <c:v>4.9441082802547776</c:v>
                </c:pt>
                <c:pt idx="2">
                  <c:v>4.7252837977296185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957A-4401-8D08-943B02FE4130}"/>
            </c:ext>
          </c:extLst>
        </c:ser>
        <c:ser>
          <c:idx val="11"/>
          <c:order val="11"/>
          <c:tx>
            <c:strRef>
              <c:f>Sheet1!$A$19</c:f>
              <c:strCache>
                <c:ptCount val="1"/>
                <c:pt idx="0">
                  <c:v>The Fashion in Shrouds</c:v>
                </c:pt>
              </c:strCache>
            </c:strRef>
          </c:tx>
          <c:spPr>
            <a:ln w="34925" cap="rnd">
              <a:solidFill>
                <a:schemeClr val="accent6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(Sheet1!$I$19,Sheet1!$M$19,Sheet1!$Q$19)</c:f>
              <c:numCache>
                <c:formatCode>General</c:formatCode>
                <c:ptCount val="3"/>
                <c:pt idx="0">
                  <c:v>18.829411764705885</c:v>
                </c:pt>
                <c:pt idx="1">
                  <c:v>10.322682813227759</c:v>
                </c:pt>
                <c:pt idx="2">
                  <c:v>5.666666666666667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957A-4401-8D08-943B02FE4130}"/>
            </c:ext>
          </c:extLst>
        </c:ser>
        <c:ser>
          <c:idx val="12"/>
          <c:order val="12"/>
          <c:tx>
            <c:strRef>
              <c:f>Sheet1!$A$20</c:f>
              <c:strCache>
                <c:ptCount val="1"/>
                <c:pt idx="0">
                  <c:v>Black Plumes</c:v>
                </c:pt>
              </c:strCache>
            </c:strRef>
          </c:tx>
          <c:spPr>
            <a:ln w="3492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(Sheet1!$I$20,Sheet1!$M$20,Sheet1!$Q$20)</c:f>
              <c:numCache>
                <c:formatCode>General</c:formatCode>
                <c:ptCount val="3"/>
                <c:pt idx="0">
                  <c:v>10.367806841046278</c:v>
                </c:pt>
                <c:pt idx="1">
                  <c:v>4.4821452145214522</c:v>
                </c:pt>
                <c:pt idx="2">
                  <c:v>6.7653591441670917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957A-4401-8D08-943B02FE4130}"/>
            </c:ext>
          </c:extLst>
        </c:ser>
        <c:ser>
          <c:idx val="13"/>
          <c:order val="13"/>
          <c:tx>
            <c:strRef>
              <c:f>Sheet1!$A$21</c:f>
              <c:strCache>
                <c:ptCount val="1"/>
                <c:pt idx="0">
                  <c:v>The Oaken Heart</c:v>
                </c:pt>
              </c:strCache>
            </c:strRef>
          </c:tx>
          <c:spPr>
            <a:ln w="3492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(Sheet1!$I$21,Sheet1!$M$21,Sheet1!$Q$21)</c:f>
              <c:numCache>
                <c:formatCode>General</c:formatCode>
                <c:ptCount val="3"/>
                <c:pt idx="0">
                  <c:v>17.130833333333335</c:v>
                </c:pt>
                <c:pt idx="1">
                  <c:v>10.688377192982458</c:v>
                </c:pt>
                <c:pt idx="2">
                  <c:v>7.8222222222222229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957A-4401-8D08-943B02FE4130}"/>
            </c:ext>
          </c:extLst>
        </c:ser>
        <c:ser>
          <c:idx val="14"/>
          <c:order val="14"/>
          <c:tx>
            <c:strRef>
              <c:f>Sheet1!$A$22</c:f>
              <c:strCache>
                <c:ptCount val="1"/>
                <c:pt idx="0">
                  <c:v>Traitor's Purse</c:v>
                </c:pt>
              </c:strCache>
            </c:strRef>
          </c:tx>
          <c:spPr>
            <a:ln w="3492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(Sheet1!$I$22,Sheet1!$M$22,Sheet1!$Q$22)</c:f>
              <c:numCache>
                <c:formatCode>General</c:formatCode>
                <c:ptCount val="3"/>
                <c:pt idx="0">
                  <c:v>7.1054187192118237</c:v>
                </c:pt>
                <c:pt idx="1">
                  <c:v>8.0446886446886463</c:v>
                </c:pt>
                <c:pt idx="2">
                  <c:v>7.3926006925460186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957A-4401-8D08-943B02FE4130}"/>
            </c:ext>
          </c:extLst>
        </c:ser>
        <c:ser>
          <c:idx val="15"/>
          <c:order val="15"/>
          <c:tx>
            <c:strRef>
              <c:f>Sheet1!$A$23</c:f>
              <c:strCache>
                <c:ptCount val="1"/>
                <c:pt idx="0">
                  <c:v>Coroner's Pidgin</c:v>
                </c:pt>
              </c:strCache>
            </c:strRef>
          </c:tx>
          <c:spPr>
            <a:ln w="3492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(Sheet1!$I$23,Sheet1!$M$23,Sheet1!$Q$23)</c:f>
              <c:numCache>
                <c:formatCode>General</c:formatCode>
                <c:ptCount val="3"/>
                <c:pt idx="0">
                  <c:v>12.263577386468953</c:v>
                </c:pt>
                <c:pt idx="1">
                  <c:v>6.0627106227106227</c:v>
                </c:pt>
                <c:pt idx="2">
                  <c:v>7.8193536540580242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957A-4401-8D08-943B02FE4130}"/>
            </c:ext>
          </c:extLst>
        </c:ser>
        <c:ser>
          <c:idx val="16"/>
          <c:order val="16"/>
          <c:tx>
            <c:strRef>
              <c:f>Sheet1!$A$24</c:f>
              <c:strCache>
                <c:ptCount val="1"/>
                <c:pt idx="0">
                  <c:v>More Work For The Undertaker</c:v>
                </c:pt>
              </c:strCache>
            </c:strRef>
          </c:tx>
          <c:spPr>
            <a:ln w="3492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(Sheet1!$I$24,Sheet1!$M$24,Sheet1!$Q$24)</c:f>
              <c:numCache>
                <c:formatCode>General</c:formatCode>
                <c:ptCount val="3"/>
                <c:pt idx="0">
                  <c:v>7.8853285328532854</c:v>
                </c:pt>
                <c:pt idx="1">
                  <c:v>7.7978161965423114</c:v>
                </c:pt>
                <c:pt idx="2">
                  <c:v>5.8516594516594518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957A-4401-8D08-943B02FE4130}"/>
            </c:ext>
          </c:extLst>
        </c:ser>
        <c:ser>
          <c:idx val="17"/>
          <c:order val="17"/>
          <c:tx>
            <c:strRef>
              <c:f>Sheet1!$A$25</c:f>
              <c:strCache>
                <c:ptCount val="1"/>
                <c:pt idx="0">
                  <c:v>Take Two At Bedtime</c:v>
                </c:pt>
              </c:strCache>
            </c:strRef>
          </c:tx>
          <c:spPr>
            <a:ln w="3492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(Sheet1!$I$25,Sheet1!$M$25,Sheet1!$Q$25)</c:f>
              <c:numCache>
                <c:formatCode>General</c:formatCode>
                <c:ptCount val="3"/>
                <c:pt idx="0">
                  <c:v>13.607220573689416</c:v>
                </c:pt>
                <c:pt idx="1">
                  <c:v>9.2872131147540991</c:v>
                </c:pt>
                <c:pt idx="2">
                  <c:v>5.5829481792717095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957A-4401-8D08-943B02FE4130}"/>
            </c:ext>
          </c:extLst>
        </c:ser>
        <c:ser>
          <c:idx val="18"/>
          <c:order val="18"/>
          <c:tx>
            <c:strRef>
              <c:f>Sheet1!$A$26</c:f>
              <c:strCache>
                <c:ptCount val="1"/>
                <c:pt idx="0">
                  <c:v>The Tiger In The Smoke</c:v>
                </c:pt>
              </c:strCache>
            </c:strRef>
          </c:tx>
          <c:spPr>
            <a:ln w="34925" cap="rnd">
              <a:solidFill>
                <a:schemeClr val="accent1">
                  <a:lumMod val="8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(Sheet1!$I$26,Sheet1!$M$26,Sheet1!$Q$26)</c:f>
              <c:numCache>
                <c:formatCode>General</c:formatCode>
                <c:ptCount val="3"/>
                <c:pt idx="0">
                  <c:v>11.200000000000001</c:v>
                </c:pt>
                <c:pt idx="1">
                  <c:v>7.5950844854070674</c:v>
                </c:pt>
                <c:pt idx="2">
                  <c:v>7.3655818797188237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957A-4401-8D08-943B02FE4130}"/>
            </c:ext>
          </c:extLst>
        </c:ser>
        <c:ser>
          <c:idx val="19"/>
          <c:order val="19"/>
          <c:tx>
            <c:strRef>
              <c:f>Sheet1!$A$27</c:f>
              <c:strCache>
                <c:ptCount val="1"/>
                <c:pt idx="0">
                  <c:v>The Beckoning Lady</c:v>
                </c:pt>
              </c:strCache>
            </c:strRef>
          </c:tx>
          <c:spPr>
            <a:ln w="34925" cap="rnd">
              <a:solidFill>
                <a:schemeClr val="accent2">
                  <a:lumMod val="8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(Sheet1!$I$27,Sheet1!$M$27,Sheet1!$Q$27)</c:f>
              <c:numCache>
                <c:formatCode>General</c:formatCode>
                <c:ptCount val="3"/>
                <c:pt idx="0">
                  <c:v>11.988044831880449</c:v>
                </c:pt>
                <c:pt idx="1">
                  <c:v>6.5378917378917381</c:v>
                </c:pt>
                <c:pt idx="2">
                  <c:v>6.9515151515151521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957A-4401-8D08-943B02FE4130}"/>
            </c:ext>
          </c:extLst>
        </c:ser>
        <c:ser>
          <c:idx val="20"/>
          <c:order val="20"/>
          <c:tx>
            <c:strRef>
              <c:f>Sheet1!$A$28</c:f>
              <c:strCache>
                <c:ptCount val="1"/>
                <c:pt idx="0">
                  <c:v>Hide My Eyes</c:v>
                </c:pt>
              </c:strCache>
            </c:strRef>
          </c:tx>
          <c:spPr>
            <a:ln w="34925" cap="rnd">
              <a:solidFill>
                <a:schemeClr val="accent3">
                  <a:lumMod val="8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(Sheet1!$I$28,Sheet1!$M$28,Sheet1!$Q$28)</c:f>
              <c:numCache>
                <c:formatCode>General</c:formatCode>
                <c:ptCount val="3"/>
                <c:pt idx="0">
                  <c:v>15.315985543508479</c:v>
                </c:pt>
                <c:pt idx="1">
                  <c:v>7.1247785943094035</c:v>
                </c:pt>
                <c:pt idx="2">
                  <c:v>5.7939825691549833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957A-4401-8D08-943B02FE4130}"/>
            </c:ext>
          </c:extLst>
        </c:ser>
        <c:ser>
          <c:idx val="21"/>
          <c:order val="21"/>
          <c:tx>
            <c:strRef>
              <c:f>Sheet1!$A$29</c:f>
              <c:strCache>
                <c:ptCount val="1"/>
                <c:pt idx="0">
                  <c:v>The China Governess</c:v>
                </c:pt>
              </c:strCache>
            </c:strRef>
          </c:tx>
          <c:spPr>
            <a:ln w="34925" cap="rnd">
              <a:solidFill>
                <a:schemeClr val="accent4">
                  <a:lumMod val="8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(Sheet1!$I$29,Sheet1!$M$29,Sheet1!$Q$29)</c:f>
              <c:numCache>
                <c:formatCode>General</c:formatCode>
                <c:ptCount val="3"/>
                <c:pt idx="0">
                  <c:v>13.291387559808612</c:v>
                </c:pt>
                <c:pt idx="1">
                  <c:v>7.8373626373626379</c:v>
                </c:pt>
                <c:pt idx="2">
                  <c:v>7.684847393535609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957A-4401-8D08-943B02FE4130}"/>
            </c:ext>
          </c:extLst>
        </c:ser>
        <c:ser>
          <c:idx val="22"/>
          <c:order val="22"/>
          <c:tx>
            <c:strRef>
              <c:f>Sheet1!$A$30</c:f>
              <c:strCache>
                <c:ptCount val="1"/>
                <c:pt idx="0">
                  <c:v>The Mind Readers</c:v>
                </c:pt>
              </c:strCache>
            </c:strRef>
          </c:tx>
          <c:spPr>
            <a:ln w="34925" cap="rnd">
              <a:solidFill>
                <a:schemeClr val="accent5">
                  <a:lumMod val="8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(Sheet1!$I$30,Sheet1!$M$30,Sheet1!$Q$30)</c:f>
              <c:numCache>
                <c:formatCode>General</c:formatCode>
                <c:ptCount val="3"/>
                <c:pt idx="0">
                  <c:v>16.767149758454106</c:v>
                </c:pt>
                <c:pt idx="1">
                  <c:v>6.8705730427764324</c:v>
                </c:pt>
                <c:pt idx="2">
                  <c:v>5.139869281045752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957A-4401-8D08-943B02FE4130}"/>
            </c:ext>
          </c:extLst>
        </c:ser>
        <c:ser>
          <c:idx val="23"/>
          <c:order val="23"/>
          <c:tx>
            <c:strRef>
              <c:f>Sheet1!$A$31</c:f>
              <c:strCache>
                <c:ptCount val="1"/>
                <c:pt idx="0">
                  <c:v>Cargo of Eagles</c:v>
                </c:pt>
              </c:strCache>
            </c:strRef>
          </c:tx>
          <c:spPr>
            <a:ln w="34925" cap="rnd">
              <a:solidFill>
                <a:schemeClr val="accent6">
                  <a:lumMod val="8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(Sheet1!$I$31,Sheet1!$M$31,Sheet1!$Q$31)</c:f>
              <c:numCache>
                <c:formatCode>General</c:formatCode>
                <c:ptCount val="3"/>
                <c:pt idx="0">
                  <c:v>9.8824298346789714</c:v>
                </c:pt>
                <c:pt idx="1">
                  <c:v>9.8198179979777578</c:v>
                </c:pt>
                <c:pt idx="2">
                  <c:v>6.6652852209122306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957A-4401-8D08-943B02FE41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7066744"/>
        <c:axId val="567067072"/>
      </c:lineChart>
      <c:catAx>
        <c:axId val="567066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067072"/>
        <c:crosses val="autoZero"/>
        <c:auto val="1"/>
        <c:lblAlgn val="ctr"/>
        <c:lblOffset val="100"/>
        <c:noMultiLvlLbl val="0"/>
      </c:catAx>
      <c:valAx>
        <c:axId val="567067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066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dirty="0"/>
              <a:t>Readability Arc:</a:t>
            </a:r>
          </a:p>
          <a:p>
            <a:pPr>
              <a:defRPr/>
            </a:pPr>
            <a:r>
              <a:rPr lang="en-US" dirty="0"/>
              <a:t>Oaken Heart</a:t>
            </a:r>
          </a:p>
        </c:rich>
      </c:tx>
      <c:layout>
        <c:manualLayout>
          <c:xMode val="edge"/>
          <c:yMode val="edge"/>
          <c:x val="0.39821721017004308"/>
          <c:y val="3.4939234618532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Sheet1!$H$37</c:f>
              <c:strCache>
                <c:ptCount val="1"/>
                <c:pt idx="0">
                  <c:v>Hypothesis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Sheet1!$I$36:$K$36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Sheet1!$I$37:$K$37</c:f>
              <c:numCache>
                <c:formatCode>General</c:formatCode>
                <c:ptCount val="3"/>
                <c:pt idx="0">
                  <c:v>8</c:v>
                </c:pt>
                <c:pt idx="1">
                  <c:v>12</c:v>
                </c:pt>
                <c:pt idx="2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D2-4030-8653-FD0EE0D45FB2}"/>
            </c:ext>
          </c:extLst>
        </c:ser>
        <c:ser>
          <c:idx val="1"/>
          <c:order val="1"/>
          <c:tx>
            <c:strRef>
              <c:f>Sheet1!$H$38</c:f>
              <c:strCache>
                <c:ptCount val="1"/>
                <c:pt idx="0">
                  <c:v>Average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Sheet1!$I$36:$K$36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Sheet1!$I$38:$K$38</c:f>
              <c:numCache>
                <c:formatCode>General</c:formatCode>
                <c:ptCount val="3"/>
                <c:pt idx="0">
                  <c:v>13.415069105514421</c:v>
                </c:pt>
                <c:pt idx="1">
                  <c:v>7.3310926715111835</c:v>
                </c:pt>
                <c:pt idx="2">
                  <c:v>6.2297595459247468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1D2-4030-8653-FD0EE0D45FB2}"/>
            </c:ext>
          </c:extLst>
        </c:ser>
        <c:ser>
          <c:idx val="2"/>
          <c:order val="2"/>
          <c:tx>
            <c:strRef>
              <c:f>Sheet1!$H$39</c:f>
              <c:strCache>
                <c:ptCount val="1"/>
                <c:pt idx="0">
                  <c:v>Oaken Heart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Sheet1!$I$36:$K$36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Sheet1!$I$39:$K$39</c:f>
              <c:numCache>
                <c:formatCode>General</c:formatCode>
                <c:ptCount val="3"/>
                <c:pt idx="0">
                  <c:v>17.130833333333335</c:v>
                </c:pt>
                <c:pt idx="1">
                  <c:v>10.688377192982458</c:v>
                </c:pt>
                <c:pt idx="2">
                  <c:v>7.8222222222222229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1D2-4030-8653-FD0EE0D45F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95759344"/>
        <c:axId val="595759672"/>
      </c:lineChart>
      <c:catAx>
        <c:axId val="595759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5759672"/>
        <c:crosses val="autoZero"/>
        <c:auto val="1"/>
        <c:lblAlgn val="ctr"/>
        <c:lblOffset val="100"/>
        <c:noMultiLvlLbl val="0"/>
      </c:catAx>
      <c:valAx>
        <c:axId val="595759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575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dirty="0"/>
              <a:t>Readability Arc:</a:t>
            </a:r>
            <a:br>
              <a:rPr lang="en-US" dirty="0"/>
            </a:br>
            <a:r>
              <a:rPr lang="en-US" dirty="0"/>
              <a:t>The</a:t>
            </a:r>
            <a:r>
              <a:rPr lang="en-US" baseline="0" dirty="0"/>
              <a:t> Devil and Her Son – Maxwell March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7136482939632549E-2"/>
          <c:y val="0.19689814814814816"/>
          <c:w val="0.90286351706036749"/>
          <c:h val="0.60368802857976089"/>
        </c:manualLayout>
      </c:layout>
      <c:lineChart>
        <c:grouping val="standard"/>
        <c:varyColors val="0"/>
        <c:ser>
          <c:idx val="0"/>
          <c:order val="0"/>
          <c:tx>
            <c:strRef>
              <c:f>Sheet1!$H$37</c:f>
              <c:strCache>
                <c:ptCount val="1"/>
                <c:pt idx="0">
                  <c:v>Hypothesis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Sheet1!$I$36:$K$36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Sheet1!$I$37:$K$37</c:f>
              <c:numCache>
                <c:formatCode>General</c:formatCode>
                <c:ptCount val="3"/>
                <c:pt idx="0">
                  <c:v>8</c:v>
                </c:pt>
                <c:pt idx="1">
                  <c:v>12</c:v>
                </c:pt>
                <c:pt idx="2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89-4E72-A35A-AABD850F4A0A}"/>
            </c:ext>
          </c:extLst>
        </c:ser>
        <c:ser>
          <c:idx val="1"/>
          <c:order val="1"/>
          <c:tx>
            <c:strRef>
              <c:f>Sheet1!$H$38</c:f>
              <c:strCache>
                <c:ptCount val="1"/>
                <c:pt idx="0">
                  <c:v>Average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Sheet1!$I$36:$K$36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Sheet1!$I$38:$K$38</c:f>
              <c:numCache>
                <c:formatCode>General</c:formatCode>
                <c:ptCount val="3"/>
                <c:pt idx="0">
                  <c:v>13.415069105514421</c:v>
                </c:pt>
                <c:pt idx="1">
                  <c:v>7.3310926715111835</c:v>
                </c:pt>
                <c:pt idx="2">
                  <c:v>6.2297595459247468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89-4E72-A35A-AABD850F4A0A}"/>
            </c:ext>
          </c:extLst>
        </c:ser>
        <c:ser>
          <c:idx val="2"/>
          <c:order val="2"/>
          <c:tx>
            <c:strRef>
              <c:f>Sheet1!$H$39</c:f>
              <c:strCache>
                <c:ptCount val="1"/>
                <c:pt idx="0">
                  <c:v>Oaken Heart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Sheet1!$I$36:$K$36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Sheet1!$I$39:$K$39</c:f>
              <c:numCache>
                <c:formatCode>General</c:formatCode>
                <c:ptCount val="3"/>
                <c:pt idx="0">
                  <c:v>17.130833333333335</c:v>
                </c:pt>
                <c:pt idx="1">
                  <c:v>10.688377192982458</c:v>
                </c:pt>
                <c:pt idx="2">
                  <c:v>7.8222222222222229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D89-4E72-A35A-AABD850F4A0A}"/>
            </c:ext>
          </c:extLst>
        </c:ser>
        <c:ser>
          <c:idx val="3"/>
          <c:order val="3"/>
          <c:tx>
            <c:strRef>
              <c:f>Sheet1!$H$40</c:f>
              <c:strCache>
                <c:ptCount val="1"/>
                <c:pt idx="0">
                  <c:v>The Devil and Her Son</c:v>
                </c:pt>
              </c:strCache>
            </c:strRef>
          </c:tx>
          <c:spPr>
            <a:ln w="34925" cap="rnd">
              <a:solidFill>
                <a:schemeClr val="accent4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Sheet1!$I$36:$K$36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Sheet1!$I$40:$K$40</c:f>
              <c:numCache>
                <c:formatCode>General</c:formatCode>
                <c:ptCount val="3"/>
                <c:pt idx="0">
                  <c:v>15.245714285714286</c:v>
                </c:pt>
                <c:pt idx="1">
                  <c:v>4.7282758620689664</c:v>
                </c:pt>
                <c:pt idx="2">
                  <c:v>3.7278033794162826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D89-4E72-A35A-AABD850F4A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8734952"/>
        <c:axId val="578731344"/>
      </c:lineChart>
      <c:catAx>
        <c:axId val="578734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8731344"/>
        <c:crosses val="autoZero"/>
        <c:auto val="1"/>
        <c:lblAlgn val="ctr"/>
        <c:lblOffset val="100"/>
        <c:noMultiLvlLbl val="0"/>
      </c:catAx>
      <c:valAx>
        <c:axId val="578731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8734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dirty="0"/>
              <a:t>Readability Arc:</a:t>
            </a:r>
          </a:p>
          <a:p>
            <a:pPr>
              <a:defRPr/>
            </a:pPr>
            <a:r>
              <a:rPr lang="en-US" dirty="0"/>
              <a:t>Traitor’s Purse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Sheet1!$H$37</c:f>
              <c:strCache>
                <c:ptCount val="1"/>
                <c:pt idx="0">
                  <c:v>Hypothesis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Sheet1!$I$36:$K$36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Sheet1!$I$37:$K$37</c:f>
              <c:numCache>
                <c:formatCode>General</c:formatCode>
                <c:ptCount val="3"/>
                <c:pt idx="0">
                  <c:v>8</c:v>
                </c:pt>
                <c:pt idx="1">
                  <c:v>12</c:v>
                </c:pt>
                <c:pt idx="2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1F-42E3-84B1-07BDFA817810}"/>
            </c:ext>
          </c:extLst>
        </c:ser>
        <c:ser>
          <c:idx val="1"/>
          <c:order val="1"/>
          <c:tx>
            <c:strRef>
              <c:f>Sheet1!$H$38</c:f>
              <c:strCache>
                <c:ptCount val="1"/>
                <c:pt idx="0">
                  <c:v>Average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Sheet1!$I$36:$K$36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Sheet1!$I$38:$K$38</c:f>
              <c:numCache>
                <c:formatCode>General</c:formatCode>
                <c:ptCount val="3"/>
                <c:pt idx="0">
                  <c:v>13.415069105514421</c:v>
                </c:pt>
                <c:pt idx="1">
                  <c:v>7.3310926715111835</c:v>
                </c:pt>
                <c:pt idx="2">
                  <c:v>6.2297595459247468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01F-42E3-84B1-07BDFA817810}"/>
            </c:ext>
          </c:extLst>
        </c:ser>
        <c:ser>
          <c:idx val="2"/>
          <c:order val="2"/>
          <c:tx>
            <c:strRef>
              <c:f>Sheet1!$H$39</c:f>
              <c:strCache>
                <c:ptCount val="1"/>
                <c:pt idx="0">
                  <c:v>Oaken Heart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Sheet1!$I$36:$K$36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Sheet1!$I$39:$K$39</c:f>
              <c:numCache>
                <c:formatCode>General</c:formatCode>
                <c:ptCount val="3"/>
                <c:pt idx="0">
                  <c:v>17.130833333333335</c:v>
                </c:pt>
                <c:pt idx="1">
                  <c:v>10.688377192982458</c:v>
                </c:pt>
                <c:pt idx="2">
                  <c:v>7.8222222222222229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01F-42E3-84B1-07BDFA817810}"/>
            </c:ext>
          </c:extLst>
        </c:ser>
        <c:ser>
          <c:idx val="3"/>
          <c:order val="3"/>
          <c:tx>
            <c:strRef>
              <c:f>Sheet1!$H$40</c:f>
              <c:strCache>
                <c:ptCount val="1"/>
                <c:pt idx="0">
                  <c:v>The Devil and Her Son</c:v>
                </c:pt>
              </c:strCache>
            </c:strRef>
          </c:tx>
          <c:spPr>
            <a:ln w="34925" cap="rnd">
              <a:solidFill>
                <a:schemeClr val="accent4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Sheet1!$I$36:$K$36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Sheet1!$I$40:$K$40</c:f>
              <c:numCache>
                <c:formatCode>General</c:formatCode>
                <c:ptCount val="3"/>
                <c:pt idx="0">
                  <c:v>15.245714285714286</c:v>
                </c:pt>
                <c:pt idx="1">
                  <c:v>4.7282758620689664</c:v>
                </c:pt>
                <c:pt idx="2">
                  <c:v>3.7278033794162826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01F-42E3-84B1-07BDFA817810}"/>
            </c:ext>
          </c:extLst>
        </c:ser>
        <c:ser>
          <c:idx val="4"/>
          <c:order val="4"/>
          <c:tx>
            <c:strRef>
              <c:f>Sheet1!$H$41</c:f>
              <c:strCache>
                <c:ptCount val="1"/>
                <c:pt idx="0">
                  <c:v>Traitor's Purse</c:v>
                </c:pt>
              </c:strCache>
            </c:strRef>
          </c:tx>
          <c:spPr>
            <a:ln w="34925" cap="rnd">
              <a:solidFill>
                <a:schemeClr val="accent5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Sheet1!$I$36:$K$36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Sheet1!$I$41:$K$41</c:f>
              <c:numCache>
                <c:formatCode>General</c:formatCode>
                <c:ptCount val="3"/>
                <c:pt idx="0">
                  <c:v>7.1054187192118237</c:v>
                </c:pt>
                <c:pt idx="1">
                  <c:v>8.0446886446886463</c:v>
                </c:pt>
                <c:pt idx="2">
                  <c:v>7.3926006925460186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01F-42E3-84B1-07BDFA8178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7078552"/>
        <c:axId val="567081176"/>
      </c:lineChart>
      <c:catAx>
        <c:axId val="567078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081176"/>
        <c:crosses val="autoZero"/>
        <c:auto val="1"/>
        <c:lblAlgn val="ctr"/>
        <c:lblOffset val="100"/>
        <c:noMultiLvlLbl val="0"/>
      </c:catAx>
      <c:valAx>
        <c:axId val="567081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078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dirty="0"/>
              <a:t>Readability Arc:</a:t>
            </a:r>
            <a:br>
              <a:rPr lang="en-US" dirty="0"/>
            </a:br>
            <a:r>
              <a:rPr lang="en-US" dirty="0"/>
              <a:t>Cargo of Eagles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Sheet1!$H$37</c:f>
              <c:strCache>
                <c:ptCount val="1"/>
                <c:pt idx="0">
                  <c:v>Hypothesis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Sheet1!$I$36:$K$36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Sheet1!$I$37:$K$37</c:f>
              <c:numCache>
                <c:formatCode>General</c:formatCode>
                <c:ptCount val="3"/>
                <c:pt idx="0">
                  <c:v>8</c:v>
                </c:pt>
                <c:pt idx="1">
                  <c:v>12</c:v>
                </c:pt>
                <c:pt idx="2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2C-45B6-80B4-C37A7CA007B5}"/>
            </c:ext>
          </c:extLst>
        </c:ser>
        <c:ser>
          <c:idx val="1"/>
          <c:order val="1"/>
          <c:tx>
            <c:strRef>
              <c:f>Sheet1!$H$38</c:f>
              <c:strCache>
                <c:ptCount val="1"/>
                <c:pt idx="0">
                  <c:v>Average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Sheet1!$I$36:$K$36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Sheet1!$I$38:$K$38</c:f>
              <c:numCache>
                <c:formatCode>General</c:formatCode>
                <c:ptCount val="3"/>
                <c:pt idx="0">
                  <c:v>13.415069105514421</c:v>
                </c:pt>
                <c:pt idx="1">
                  <c:v>7.3310926715111835</c:v>
                </c:pt>
                <c:pt idx="2">
                  <c:v>6.2297595459247468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F2C-45B6-80B4-C37A7CA007B5}"/>
            </c:ext>
          </c:extLst>
        </c:ser>
        <c:ser>
          <c:idx val="2"/>
          <c:order val="2"/>
          <c:tx>
            <c:strRef>
              <c:f>Sheet1!$H$39</c:f>
              <c:strCache>
                <c:ptCount val="1"/>
                <c:pt idx="0">
                  <c:v>Oaken Heart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Sheet1!$I$36:$K$36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Sheet1!$I$39:$K$39</c:f>
              <c:numCache>
                <c:formatCode>General</c:formatCode>
                <c:ptCount val="3"/>
                <c:pt idx="0">
                  <c:v>17.130833333333335</c:v>
                </c:pt>
                <c:pt idx="1">
                  <c:v>10.688377192982458</c:v>
                </c:pt>
                <c:pt idx="2">
                  <c:v>7.8222222222222229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F2C-45B6-80B4-C37A7CA007B5}"/>
            </c:ext>
          </c:extLst>
        </c:ser>
        <c:ser>
          <c:idx val="3"/>
          <c:order val="3"/>
          <c:tx>
            <c:strRef>
              <c:f>Sheet1!$H$40</c:f>
              <c:strCache>
                <c:ptCount val="1"/>
                <c:pt idx="0">
                  <c:v>The Devil and Her Son</c:v>
                </c:pt>
              </c:strCache>
            </c:strRef>
          </c:tx>
          <c:spPr>
            <a:ln w="34925" cap="rnd">
              <a:solidFill>
                <a:schemeClr val="accent4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Sheet1!$I$36:$K$36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Sheet1!$I$40:$K$40</c:f>
              <c:numCache>
                <c:formatCode>General</c:formatCode>
                <c:ptCount val="3"/>
                <c:pt idx="0">
                  <c:v>15.245714285714286</c:v>
                </c:pt>
                <c:pt idx="1">
                  <c:v>4.7282758620689664</c:v>
                </c:pt>
                <c:pt idx="2">
                  <c:v>3.7278033794162826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F2C-45B6-80B4-C37A7CA007B5}"/>
            </c:ext>
          </c:extLst>
        </c:ser>
        <c:ser>
          <c:idx val="4"/>
          <c:order val="4"/>
          <c:tx>
            <c:strRef>
              <c:f>Sheet1!$H$41</c:f>
              <c:strCache>
                <c:ptCount val="1"/>
                <c:pt idx="0">
                  <c:v>Traitor's Purse</c:v>
                </c:pt>
              </c:strCache>
            </c:strRef>
          </c:tx>
          <c:spPr>
            <a:ln w="34925" cap="rnd">
              <a:solidFill>
                <a:schemeClr val="accent5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Sheet1!$I$36:$K$36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Sheet1!$I$41:$K$41</c:f>
              <c:numCache>
                <c:formatCode>General</c:formatCode>
                <c:ptCount val="3"/>
                <c:pt idx="0">
                  <c:v>7.1054187192118237</c:v>
                </c:pt>
                <c:pt idx="1">
                  <c:v>8.0446886446886463</c:v>
                </c:pt>
                <c:pt idx="2">
                  <c:v>7.3926006925460186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F2C-45B6-80B4-C37A7CA007B5}"/>
            </c:ext>
          </c:extLst>
        </c:ser>
        <c:ser>
          <c:idx val="5"/>
          <c:order val="5"/>
          <c:tx>
            <c:strRef>
              <c:f>Sheet1!$H$42</c:f>
              <c:strCache>
                <c:ptCount val="1"/>
                <c:pt idx="0">
                  <c:v>Cargo of Eagles</c:v>
                </c:pt>
              </c:strCache>
            </c:strRef>
          </c:tx>
          <c:spPr>
            <a:ln w="34925" cap="rnd">
              <a:solidFill>
                <a:schemeClr val="accent6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Sheet1!$I$36:$K$36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Sheet1!$I$42:$K$42</c:f>
              <c:numCache>
                <c:formatCode>General</c:formatCode>
                <c:ptCount val="3"/>
                <c:pt idx="0">
                  <c:v>9.8824298346789714</c:v>
                </c:pt>
                <c:pt idx="1">
                  <c:v>9.8198179979777578</c:v>
                </c:pt>
                <c:pt idx="2">
                  <c:v>6.6652852209122306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F2C-45B6-80B4-C37A7CA007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0381928"/>
        <c:axId val="570382584"/>
      </c:lineChart>
      <c:catAx>
        <c:axId val="570381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0382584"/>
        <c:crosses val="autoZero"/>
        <c:auto val="1"/>
        <c:lblAlgn val="ctr"/>
        <c:lblOffset val="100"/>
        <c:noMultiLvlLbl val="0"/>
      </c:catAx>
      <c:valAx>
        <c:axId val="570382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0381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GB" dirty="0"/>
              <a:t>Readability Arc:</a:t>
            </a:r>
          </a:p>
          <a:p>
            <a:pPr>
              <a:defRPr/>
            </a:pPr>
            <a:r>
              <a:rPr lang="en-GB" dirty="0"/>
              <a:t>Cargo of Eagles/Pip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Sheet1!$H$37</c:f>
              <c:strCache>
                <c:ptCount val="1"/>
                <c:pt idx="0">
                  <c:v>Hypothesis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Sheet1!$I$36:$K$36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Sheet1!$I$37:$K$37</c:f>
              <c:numCache>
                <c:formatCode>General</c:formatCode>
                <c:ptCount val="3"/>
                <c:pt idx="0">
                  <c:v>8</c:v>
                </c:pt>
                <c:pt idx="1">
                  <c:v>12</c:v>
                </c:pt>
                <c:pt idx="2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B0-4F80-B85C-4E2FFFFF5483}"/>
            </c:ext>
          </c:extLst>
        </c:ser>
        <c:ser>
          <c:idx val="1"/>
          <c:order val="1"/>
          <c:tx>
            <c:strRef>
              <c:f>Sheet1!$H$38</c:f>
              <c:strCache>
                <c:ptCount val="1"/>
                <c:pt idx="0">
                  <c:v>Average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Sheet1!$I$36:$K$36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Sheet1!$I$38:$K$38</c:f>
              <c:numCache>
                <c:formatCode>General</c:formatCode>
                <c:ptCount val="3"/>
                <c:pt idx="0">
                  <c:v>13.415069105514421</c:v>
                </c:pt>
                <c:pt idx="1">
                  <c:v>7.3310926715111835</c:v>
                </c:pt>
                <c:pt idx="2">
                  <c:v>6.2297595459247468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7B0-4F80-B85C-4E2FFFFF5483}"/>
            </c:ext>
          </c:extLst>
        </c:ser>
        <c:ser>
          <c:idx val="5"/>
          <c:order val="2"/>
          <c:tx>
            <c:strRef>
              <c:f>Sheet1!$H$42</c:f>
              <c:strCache>
                <c:ptCount val="1"/>
                <c:pt idx="0">
                  <c:v>Cargo of Eagles</c:v>
                </c:pt>
              </c:strCache>
            </c:strRef>
          </c:tx>
          <c:spPr>
            <a:ln w="34925" cap="rnd">
              <a:solidFill>
                <a:schemeClr val="accent6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Sheet1!$I$36:$K$36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Sheet1!$I$42:$K$42</c:f>
              <c:numCache>
                <c:formatCode>General</c:formatCode>
                <c:ptCount val="3"/>
                <c:pt idx="0">
                  <c:v>9.8824298346789714</c:v>
                </c:pt>
                <c:pt idx="1">
                  <c:v>9.8198179979777578</c:v>
                </c:pt>
                <c:pt idx="2">
                  <c:v>6.6652852209122306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7B0-4F80-B85C-4E2FFFFF5483}"/>
            </c:ext>
          </c:extLst>
        </c:ser>
        <c:ser>
          <c:idx val="6"/>
          <c:order val="3"/>
          <c:tx>
            <c:strRef>
              <c:f>Sheet1!$H$43</c:f>
              <c:strCache>
                <c:ptCount val="1"/>
                <c:pt idx="0">
                  <c:v>PYC</c:v>
                </c:pt>
              </c:strCache>
            </c:strRef>
          </c:tx>
          <c:spPr>
            <a:ln w="34925" cap="rnd">
              <a:solidFill>
                <a:schemeClr val="accent1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Sheet1!$I$36:$K$36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Sheet1!$I$43:$K$43</c:f>
              <c:numCache>
                <c:formatCode>General</c:formatCode>
                <c:ptCount val="3"/>
                <c:pt idx="0">
                  <c:v>12.377790811339199</c:v>
                </c:pt>
                <c:pt idx="1">
                  <c:v>8.1702157434402345</c:v>
                </c:pt>
                <c:pt idx="2">
                  <c:v>7.1516489819328939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7B0-4F80-B85C-4E2FFFFF54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4629920"/>
        <c:axId val="464625000"/>
      </c:lineChart>
      <c:catAx>
        <c:axId val="464629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4625000"/>
        <c:crosses val="autoZero"/>
        <c:auto val="1"/>
        <c:lblAlgn val="ctr"/>
        <c:lblOffset val="100"/>
        <c:noMultiLvlLbl val="0"/>
      </c:catAx>
      <c:valAx>
        <c:axId val="464625000"/>
        <c:scaling>
          <c:orientation val="minMax"/>
          <c:max val="18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4629920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GB"/>
              <a:t>Comparison of Readability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Allingham</c:v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Lit>
              <c:ptCount val="1"/>
              <c:pt idx="0">
                <c:v>Fog Index</c:v>
              </c:pt>
            </c:strLit>
          </c:cat>
          <c:val>
            <c:numRef>
              <c:f>Sheet1!$AG$9</c:f>
              <c:numCache>
                <c:formatCode>General</c:formatCode>
                <c:ptCount val="1"/>
                <c:pt idx="0">
                  <c:v>8.9919737743167847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E9-4423-922B-421170A97526}"/>
            </c:ext>
          </c:extLst>
        </c:ser>
        <c:ser>
          <c:idx val="1"/>
          <c:order val="1"/>
          <c:tx>
            <c:v>Christie</c:v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Lit>
              <c:ptCount val="1"/>
              <c:pt idx="0">
                <c:v>Fog Index</c:v>
              </c:pt>
            </c:strLit>
          </c:cat>
          <c:val>
            <c:numRef>
              <c:f>Sheet1!$AG$10</c:f>
              <c:numCache>
                <c:formatCode>General</c:formatCode>
                <c:ptCount val="1"/>
                <c:pt idx="0">
                  <c:v>7.4839764791848156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E9-4423-922B-421170A97526}"/>
            </c:ext>
          </c:extLst>
        </c:ser>
        <c:ser>
          <c:idx val="2"/>
          <c:order val="2"/>
          <c:tx>
            <c:v>Marsh</c:v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Lit>
              <c:ptCount val="1"/>
              <c:pt idx="0">
                <c:v>Fog Index</c:v>
              </c:pt>
            </c:strLit>
          </c:cat>
          <c:val>
            <c:numRef>
              <c:f>Sheet1!$AG$11</c:f>
              <c:numCache>
                <c:formatCode>General</c:formatCode>
                <c:ptCount val="1"/>
                <c:pt idx="0">
                  <c:v>6.787581785351005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2E9-4423-922B-421170A97526}"/>
            </c:ext>
          </c:extLst>
        </c:ser>
        <c:ser>
          <c:idx val="3"/>
          <c:order val="3"/>
          <c:tx>
            <c:v>Sayers</c:v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Lit>
              <c:ptCount val="1"/>
              <c:pt idx="0">
                <c:v>Fog Index</c:v>
              </c:pt>
            </c:strLit>
          </c:cat>
          <c:val>
            <c:numRef>
              <c:f>Sheet1!$AG$12</c:f>
              <c:numCache>
                <c:formatCode>General</c:formatCode>
                <c:ptCount val="1"/>
                <c:pt idx="0">
                  <c:v>8.6886849884201052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2E9-4423-922B-421170A975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570387176"/>
        <c:axId val="570382256"/>
      </c:barChart>
      <c:catAx>
        <c:axId val="570387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0382256"/>
        <c:crosses val="autoZero"/>
        <c:auto val="1"/>
        <c:lblAlgn val="ctr"/>
        <c:lblOffset val="100"/>
        <c:noMultiLvlLbl val="0"/>
      </c:catAx>
      <c:valAx>
        <c:axId val="570382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0387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Comparison of Readability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Sheet1!$AC$9</c:f>
              <c:strCache>
                <c:ptCount val="1"/>
                <c:pt idx="0">
                  <c:v>Allingham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Sheet1!$AD$9:$AF$9</c:f>
              <c:numCache>
                <c:formatCode>General</c:formatCode>
                <c:ptCount val="3"/>
                <c:pt idx="0">
                  <c:v>13.415069105514421</c:v>
                </c:pt>
                <c:pt idx="1">
                  <c:v>7.3310926715111835</c:v>
                </c:pt>
                <c:pt idx="2">
                  <c:v>6.2297595459247468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82-4102-A131-353BAD88CDF0}"/>
            </c:ext>
          </c:extLst>
        </c:ser>
        <c:ser>
          <c:idx val="1"/>
          <c:order val="1"/>
          <c:tx>
            <c:strRef>
              <c:f>Sheet1!$AC$10</c:f>
              <c:strCache>
                <c:ptCount val="1"/>
                <c:pt idx="0">
                  <c:v>Christie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Sheet1!$AD$10:$AF$10</c:f>
              <c:numCache>
                <c:formatCode>General</c:formatCode>
                <c:ptCount val="3"/>
                <c:pt idx="0">
                  <c:v>9.837379125239579</c:v>
                </c:pt>
                <c:pt idx="1">
                  <c:v>6.7554910724360786</c:v>
                </c:pt>
                <c:pt idx="2">
                  <c:v>5.8590592398787917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882-4102-A131-353BAD88CDF0}"/>
            </c:ext>
          </c:extLst>
        </c:ser>
        <c:ser>
          <c:idx val="2"/>
          <c:order val="2"/>
          <c:tx>
            <c:strRef>
              <c:f>Sheet1!$AC$11</c:f>
              <c:strCache>
                <c:ptCount val="1"/>
                <c:pt idx="0">
                  <c:v>Marsh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Sheet1!$AD$11:$AF$11</c:f>
              <c:numCache>
                <c:formatCode>General</c:formatCode>
                <c:ptCount val="3"/>
                <c:pt idx="0">
                  <c:v>8.6948745640930891</c:v>
                </c:pt>
                <c:pt idx="1">
                  <c:v>5.9919010011216089</c:v>
                </c:pt>
                <c:pt idx="2">
                  <c:v>5.6759697908383169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882-4102-A131-353BAD88CDF0}"/>
            </c:ext>
          </c:extLst>
        </c:ser>
        <c:ser>
          <c:idx val="3"/>
          <c:order val="3"/>
          <c:tx>
            <c:strRef>
              <c:f>Sheet1!$AC$12</c:f>
              <c:strCache>
                <c:ptCount val="1"/>
                <c:pt idx="0">
                  <c:v>Sayers</c:v>
                </c:pt>
              </c:strCache>
            </c:strRef>
          </c:tx>
          <c:spPr>
            <a:ln w="34925" cap="rnd">
              <a:solidFill>
                <a:schemeClr val="accent4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Sheet1!$AD$8:$AF$8</c:f>
              <c:strCache>
                <c:ptCount val="3"/>
                <c:pt idx="0">
                  <c:v>Beginning</c:v>
                </c:pt>
                <c:pt idx="1">
                  <c:v>Middle</c:v>
                </c:pt>
                <c:pt idx="2">
                  <c:v>End</c:v>
                </c:pt>
              </c:strCache>
            </c:strRef>
          </c:cat>
          <c:val>
            <c:numRef>
              <c:f>Sheet1!$AD$12:$AF$12</c:f>
              <c:numCache>
                <c:formatCode>General</c:formatCode>
                <c:ptCount val="3"/>
                <c:pt idx="0">
                  <c:v>8.7374140203477886</c:v>
                </c:pt>
                <c:pt idx="1">
                  <c:v>10.300132357122123</c:v>
                </c:pt>
                <c:pt idx="2">
                  <c:v>7.0285085877904052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882-4102-A131-353BAD88CD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1082176"/>
        <c:axId val="581078896"/>
      </c:lineChart>
      <c:catAx>
        <c:axId val="581082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1078896"/>
        <c:crosses val="autoZero"/>
        <c:auto val="1"/>
        <c:lblAlgn val="ctr"/>
        <c:lblOffset val="100"/>
        <c:noMultiLvlLbl val="0"/>
      </c:catAx>
      <c:valAx>
        <c:axId val="581078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1082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GB"/>
              <a:t>Frequency</a:t>
            </a:r>
            <a:r>
              <a:rPr lang="en-GB" baseline="0"/>
              <a:t> of Difficult Words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Sheet1!$AR$10</c:f>
              <c:strCache>
                <c:ptCount val="1"/>
                <c:pt idx="0">
                  <c:v>Allingham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Lit>
              <c:ptCount val="1"/>
              <c:pt idx="0">
                <c:v>Frequency of Difficult Words</c:v>
              </c:pt>
            </c:strLit>
          </c:cat>
          <c:val>
            <c:numRef>
              <c:f>Sheet1!$AS$10</c:f>
              <c:numCache>
                <c:formatCode>0.00%</c:formatCode>
                <c:ptCount val="1"/>
                <c:pt idx="0">
                  <c:v>5.446375053429317E-2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72-43D9-9FBA-CF3CAEDD3310}"/>
            </c:ext>
          </c:extLst>
        </c:ser>
        <c:ser>
          <c:idx val="1"/>
          <c:order val="1"/>
          <c:tx>
            <c:strRef>
              <c:f>Sheet1!$AR$11</c:f>
              <c:strCache>
                <c:ptCount val="1"/>
                <c:pt idx="0">
                  <c:v>Christie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Lit>
              <c:ptCount val="1"/>
              <c:pt idx="0">
                <c:v>Frequency of Difficult Words</c:v>
              </c:pt>
            </c:strLit>
          </c:cat>
          <c:val>
            <c:numRef>
              <c:f>Sheet1!$AS$11</c:f>
              <c:numCache>
                <c:formatCode>0.00%</c:formatCode>
                <c:ptCount val="1"/>
                <c:pt idx="0">
                  <c:v>5.4940557134302868E-2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72-43D9-9FBA-CF3CAEDD3310}"/>
            </c:ext>
          </c:extLst>
        </c:ser>
        <c:ser>
          <c:idx val="2"/>
          <c:order val="2"/>
          <c:tx>
            <c:strRef>
              <c:f>Sheet1!$AR$12</c:f>
              <c:strCache>
                <c:ptCount val="1"/>
                <c:pt idx="0">
                  <c:v>Marsh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Lit>
              <c:ptCount val="1"/>
              <c:pt idx="0">
                <c:v>Frequency of Difficult Words</c:v>
              </c:pt>
            </c:strLit>
          </c:cat>
          <c:val>
            <c:numRef>
              <c:f>Sheet1!$AS$12</c:f>
              <c:numCache>
                <c:formatCode>0.00%</c:formatCode>
                <c:ptCount val="1"/>
                <c:pt idx="0">
                  <c:v>4.9228109997438978E-2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72-43D9-9FBA-CF3CAEDD3310}"/>
            </c:ext>
          </c:extLst>
        </c:ser>
        <c:ser>
          <c:idx val="3"/>
          <c:order val="3"/>
          <c:tx>
            <c:strRef>
              <c:f>Sheet1!$AR$13</c:f>
              <c:strCache>
                <c:ptCount val="1"/>
                <c:pt idx="0">
                  <c:v>Sayers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Lit>
              <c:ptCount val="1"/>
              <c:pt idx="0">
                <c:v>Frequency of Difficult Words</c:v>
              </c:pt>
            </c:strLit>
          </c:cat>
          <c:val>
            <c:numRef>
              <c:f>Sheet1!$AS$13</c:f>
              <c:numCache>
                <c:formatCode>0.00%</c:formatCode>
                <c:ptCount val="1"/>
                <c:pt idx="0">
                  <c:v>6.5450891706389E-2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A72-43D9-9FBA-CF3CAEDD33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567086424"/>
        <c:axId val="567092984"/>
      </c:barChart>
      <c:catAx>
        <c:axId val="567086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092984"/>
        <c:crosses val="autoZero"/>
        <c:auto val="1"/>
        <c:lblAlgn val="ctr"/>
        <c:lblOffset val="100"/>
        <c:noMultiLvlLbl val="0"/>
      </c:catAx>
      <c:valAx>
        <c:axId val="567092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086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GB"/>
              <a:t>Average Sentence Length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Sheet1!$BD$10</c:f>
              <c:strCache>
                <c:ptCount val="1"/>
                <c:pt idx="0">
                  <c:v>Allingham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Sheet1!$BD$9</c:f>
              <c:strCache>
                <c:ptCount val="1"/>
                <c:pt idx="0">
                  <c:v>Sentence Length</c:v>
                </c:pt>
              </c:strCache>
            </c:strRef>
          </c:cat>
          <c:val>
            <c:numRef>
              <c:f>Sheet1!$BE$10</c:f>
              <c:numCache>
                <c:formatCode>General</c:formatCode>
                <c:ptCount val="1"/>
                <c:pt idx="0">
                  <c:v>15.575707805360322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C2-40D2-B66C-2FD2D3CBB648}"/>
            </c:ext>
          </c:extLst>
        </c:ser>
        <c:ser>
          <c:idx val="1"/>
          <c:order val="1"/>
          <c:tx>
            <c:strRef>
              <c:f>Sheet1!$BD$11</c:f>
              <c:strCache>
                <c:ptCount val="1"/>
                <c:pt idx="0">
                  <c:v>Christie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Sheet1!$BD$9</c:f>
              <c:strCache>
                <c:ptCount val="1"/>
                <c:pt idx="0">
                  <c:v>Sentence Length</c:v>
                </c:pt>
              </c:strCache>
            </c:strRef>
          </c:cat>
          <c:val>
            <c:numRef>
              <c:f>Sheet1!$BE$11</c:f>
              <c:numCache>
                <c:formatCode>General</c:formatCode>
                <c:ptCount val="1"/>
                <c:pt idx="0">
                  <c:v>12.401586671393124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C2-40D2-B66C-2FD2D3CBB648}"/>
            </c:ext>
          </c:extLst>
        </c:ser>
        <c:ser>
          <c:idx val="2"/>
          <c:order val="2"/>
          <c:tx>
            <c:strRef>
              <c:f>Sheet1!$BD$12</c:f>
              <c:strCache>
                <c:ptCount val="1"/>
                <c:pt idx="0">
                  <c:v>Marsh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Sheet1!$BD$9</c:f>
              <c:strCache>
                <c:ptCount val="1"/>
                <c:pt idx="0">
                  <c:v>Sentence Length</c:v>
                </c:pt>
              </c:strCache>
            </c:strRef>
          </c:cat>
          <c:val>
            <c:numRef>
              <c:f>Sheet1!$BE$12</c:f>
              <c:numCache>
                <c:formatCode>General</c:formatCode>
                <c:ptCount val="1"/>
                <c:pt idx="0">
                  <c:v>11.298561879587496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C2-40D2-B66C-2FD2D3CBB648}"/>
            </c:ext>
          </c:extLst>
        </c:ser>
        <c:ser>
          <c:idx val="3"/>
          <c:order val="3"/>
          <c:tx>
            <c:strRef>
              <c:f>Sheet1!$BD$13</c:f>
              <c:strCache>
                <c:ptCount val="1"/>
                <c:pt idx="0">
                  <c:v>Sayers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Sheet1!$BD$9</c:f>
              <c:strCache>
                <c:ptCount val="1"/>
                <c:pt idx="0">
                  <c:v>Sentence Length</c:v>
                </c:pt>
              </c:strCache>
            </c:strRef>
          </c:cat>
          <c:val>
            <c:numRef>
              <c:f>Sheet1!$BE$13</c:f>
              <c:numCache>
                <c:formatCode>General</c:formatCode>
                <c:ptCount val="1"/>
                <c:pt idx="0">
                  <c:v>13.175802139037435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AC2-40D2-B66C-2FD2D3CBB6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595756064"/>
        <c:axId val="595757048"/>
      </c:barChart>
      <c:catAx>
        <c:axId val="595756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5757048"/>
        <c:crosses val="autoZero"/>
        <c:auto val="1"/>
        <c:lblAlgn val="ctr"/>
        <c:lblOffset val="100"/>
        <c:noMultiLvlLbl val="0"/>
      </c:catAx>
      <c:valAx>
        <c:axId val="595757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5756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GB" dirty="0"/>
              <a:t>Beginning Section Sentence</a:t>
            </a:r>
            <a:r>
              <a:rPr lang="en-GB" baseline="0" dirty="0"/>
              <a:t> Length</a:t>
            </a:r>
            <a:endParaRPr lang="en-GB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Sheet1!$BD$10</c:f>
              <c:strCache>
                <c:ptCount val="1"/>
                <c:pt idx="0">
                  <c:v>Allingham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Sheet1!$BD$9</c:f>
              <c:strCache>
                <c:ptCount val="1"/>
                <c:pt idx="0">
                  <c:v>Sentence Length</c:v>
                </c:pt>
              </c:strCache>
            </c:strRef>
          </c:cat>
          <c:val>
            <c:numRef>
              <c:f>Sheet1!$BF$10</c:f>
              <c:numCache>
                <c:formatCode>General</c:formatCode>
                <c:ptCount val="1"/>
                <c:pt idx="0">
                  <c:v>23.365384615384617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B6-48CB-8AC2-6B3E95E06745}"/>
            </c:ext>
          </c:extLst>
        </c:ser>
        <c:ser>
          <c:idx val="1"/>
          <c:order val="1"/>
          <c:tx>
            <c:strRef>
              <c:f>Sheet1!$BD$11</c:f>
              <c:strCache>
                <c:ptCount val="1"/>
                <c:pt idx="0">
                  <c:v>Christie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Sheet1!$BD$9</c:f>
              <c:strCache>
                <c:ptCount val="1"/>
                <c:pt idx="0">
                  <c:v>Sentence Length</c:v>
                </c:pt>
              </c:strCache>
            </c:strRef>
          </c:cat>
          <c:val>
            <c:numRef>
              <c:f>Sheet1!$BF$11</c:f>
              <c:numCache>
                <c:formatCode>General</c:formatCode>
                <c:ptCount val="1"/>
                <c:pt idx="0">
                  <c:v>16.261904761904763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B6-48CB-8AC2-6B3E95E06745}"/>
            </c:ext>
          </c:extLst>
        </c:ser>
        <c:ser>
          <c:idx val="2"/>
          <c:order val="2"/>
          <c:tx>
            <c:strRef>
              <c:f>Sheet1!$BD$12</c:f>
              <c:strCache>
                <c:ptCount val="1"/>
                <c:pt idx="0">
                  <c:v>Marsh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Sheet1!$BD$9</c:f>
              <c:strCache>
                <c:ptCount val="1"/>
                <c:pt idx="0">
                  <c:v>Sentence Length</c:v>
                </c:pt>
              </c:strCache>
            </c:strRef>
          </c:cat>
          <c:val>
            <c:numRef>
              <c:f>Sheet1!$BF$12</c:f>
              <c:numCache>
                <c:formatCode>General</c:formatCode>
                <c:ptCount val="1"/>
                <c:pt idx="0">
                  <c:v>14.37190082644628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B6-48CB-8AC2-6B3E95E06745}"/>
            </c:ext>
          </c:extLst>
        </c:ser>
        <c:ser>
          <c:idx val="3"/>
          <c:order val="3"/>
          <c:tx>
            <c:strRef>
              <c:f>Sheet1!$BD$13</c:f>
              <c:strCache>
                <c:ptCount val="1"/>
                <c:pt idx="0">
                  <c:v>Sayers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Sheet1!$BD$9</c:f>
              <c:strCache>
                <c:ptCount val="1"/>
                <c:pt idx="0">
                  <c:v>Sentence Length</c:v>
                </c:pt>
              </c:strCache>
            </c:strRef>
          </c:cat>
          <c:val>
            <c:numRef>
              <c:f>Sheet1!$BF$13</c:f>
              <c:numCache>
                <c:formatCode>General</c:formatCode>
                <c:ptCount val="1"/>
                <c:pt idx="0">
                  <c:v>13.397727272727273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5B6-48CB-8AC2-6B3E95E067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567074288"/>
        <c:axId val="567082488"/>
      </c:barChart>
      <c:catAx>
        <c:axId val="56707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082488"/>
        <c:crosses val="autoZero"/>
        <c:auto val="1"/>
        <c:lblAlgn val="ctr"/>
        <c:lblOffset val="100"/>
        <c:noMultiLvlLbl val="0"/>
      </c:catAx>
      <c:valAx>
        <c:axId val="567082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074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Readability over Time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Sheet1!$BX$11</c:f>
              <c:strCache>
                <c:ptCount val="1"/>
                <c:pt idx="0">
                  <c:v>Allingham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Sheet1!$BY$10:$CE$10</c:f>
              <c:strCache>
                <c:ptCount val="7"/>
                <c:pt idx="0">
                  <c:v>1920s</c:v>
                </c:pt>
                <c:pt idx="1">
                  <c:v>1930s</c:v>
                </c:pt>
                <c:pt idx="2">
                  <c:v>1940s</c:v>
                </c:pt>
                <c:pt idx="3">
                  <c:v>1950s</c:v>
                </c:pt>
                <c:pt idx="4">
                  <c:v>1960s</c:v>
                </c:pt>
                <c:pt idx="5">
                  <c:v>1970s</c:v>
                </c:pt>
                <c:pt idx="6">
                  <c:v>1980s</c:v>
                </c:pt>
              </c:strCache>
            </c:strRef>
          </c:cat>
          <c:val>
            <c:numRef>
              <c:f>Sheet1!$BY$11:$CE$11</c:f>
              <c:numCache>
                <c:formatCode>General</c:formatCode>
                <c:ptCount val="7"/>
                <c:pt idx="0">
                  <c:v>8.6610331848880993</c:v>
                </c:pt>
                <c:pt idx="1">
                  <c:v>9.1889015134938159</c:v>
                </c:pt>
                <c:pt idx="2">
                  <c:v>8.4986598566007991</c:v>
                </c:pt>
                <c:pt idx="3">
                  <c:v>9.0291872217584448</c:v>
                </c:pt>
                <c:pt idx="4">
                  <c:v>9.3287469696169012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1D-4247-8C0F-9BBC5B36B015}"/>
            </c:ext>
          </c:extLst>
        </c:ser>
        <c:ser>
          <c:idx val="1"/>
          <c:order val="1"/>
          <c:tx>
            <c:strRef>
              <c:f>Sheet1!$BX$12</c:f>
              <c:strCache>
                <c:ptCount val="1"/>
                <c:pt idx="0">
                  <c:v>Christie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Sheet1!$BY$10:$CE$10</c:f>
              <c:strCache>
                <c:ptCount val="7"/>
                <c:pt idx="0">
                  <c:v>1920s</c:v>
                </c:pt>
                <c:pt idx="1">
                  <c:v>1930s</c:v>
                </c:pt>
                <c:pt idx="2">
                  <c:v>1940s</c:v>
                </c:pt>
                <c:pt idx="3">
                  <c:v>1950s</c:v>
                </c:pt>
                <c:pt idx="4">
                  <c:v>1960s</c:v>
                </c:pt>
                <c:pt idx="5">
                  <c:v>1970s</c:v>
                </c:pt>
                <c:pt idx="6">
                  <c:v>1980s</c:v>
                </c:pt>
              </c:strCache>
            </c:strRef>
          </c:cat>
          <c:val>
            <c:numRef>
              <c:f>Sheet1!$BY$12:$CE$12</c:f>
              <c:numCache>
                <c:formatCode>General</c:formatCode>
                <c:ptCount val="7"/>
                <c:pt idx="0">
                  <c:v>6.9809776604956255</c:v>
                </c:pt>
                <c:pt idx="1">
                  <c:v>8.4262138907045276</c:v>
                </c:pt>
                <c:pt idx="2">
                  <c:v>7.1267441163468099</c:v>
                </c:pt>
                <c:pt idx="3">
                  <c:v>6.9847404938590607</c:v>
                </c:pt>
                <c:pt idx="4">
                  <c:v>7.2981599294907991</c:v>
                </c:pt>
                <c:pt idx="5">
                  <c:v>8.0870227842120777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E1D-4247-8C0F-9BBC5B36B015}"/>
            </c:ext>
          </c:extLst>
        </c:ser>
        <c:ser>
          <c:idx val="2"/>
          <c:order val="2"/>
          <c:tx>
            <c:strRef>
              <c:f>Sheet1!$BX$13</c:f>
              <c:strCache>
                <c:ptCount val="1"/>
                <c:pt idx="0">
                  <c:v>Marsh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Sheet1!$BY$10:$CE$10</c:f>
              <c:strCache>
                <c:ptCount val="7"/>
                <c:pt idx="0">
                  <c:v>1920s</c:v>
                </c:pt>
                <c:pt idx="1">
                  <c:v>1930s</c:v>
                </c:pt>
                <c:pt idx="2">
                  <c:v>1940s</c:v>
                </c:pt>
                <c:pt idx="3">
                  <c:v>1950s</c:v>
                </c:pt>
                <c:pt idx="4">
                  <c:v>1960s</c:v>
                </c:pt>
                <c:pt idx="5">
                  <c:v>1970s</c:v>
                </c:pt>
                <c:pt idx="6">
                  <c:v>1980s</c:v>
                </c:pt>
              </c:strCache>
            </c:strRef>
          </c:cat>
          <c:val>
            <c:numRef>
              <c:f>Sheet1!$BY$13:$CE$13</c:f>
              <c:numCache>
                <c:formatCode>General</c:formatCode>
                <c:ptCount val="7"/>
                <c:pt idx="1">
                  <c:v>6.3854089680330013</c:v>
                </c:pt>
                <c:pt idx="2">
                  <c:v>6.8538180754122884</c:v>
                </c:pt>
                <c:pt idx="3">
                  <c:v>6.4054357750127924</c:v>
                </c:pt>
                <c:pt idx="4">
                  <c:v>6.9728492914549314</c:v>
                </c:pt>
                <c:pt idx="5">
                  <c:v>7.2827861310857269</c:v>
                </c:pt>
                <c:pt idx="6">
                  <c:v>6.8251924711072878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E1D-4247-8C0F-9BBC5B36B015}"/>
            </c:ext>
          </c:extLst>
        </c:ser>
        <c:ser>
          <c:idx val="3"/>
          <c:order val="3"/>
          <c:tx>
            <c:strRef>
              <c:f>Sheet1!$BX$14</c:f>
              <c:strCache>
                <c:ptCount val="1"/>
                <c:pt idx="0">
                  <c:v>Sayers</c:v>
                </c:pt>
              </c:strCache>
            </c:strRef>
          </c:tx>
          <c:spPr>
            <a:ln w="34925" cap="rnd">
              <a:solidFill>
                <a:schemeClr val="accent4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Sheet1!$BY$10:$CE$10</c:f>
              <c:strCache>
                <c:ptCount val="7"/>
                <c:pt idx="0">
                  <c:v>1920s</c:v>
                </c:pt>
                <c:pt idx="1">
                  <c:v>1930s</c:v>
                </c:pt>
                <c:pt idx="2">
                  <c:v>1940s</c:v>
                </c:pt>
                <c:pt idx="3">
                  <c:v>1950s</c:v>
                </c:pt>
                <c:pt idx="4">
                  <c:v>1960s</c:v>
                </c:pt>
                <c:pt idx="5">
                  <c:v>1970s</c:v>
                </c:pt>
                <c:pt idx="6">
                  <c:v>1980s</c:v>
                </c:pt>
              </c:strCache>
            </c:strRef>
          </c:cat>
          <c:val>
            <c:numRef>
              <c:f>Sheet1!$BY$14:$CE$14</c:f>
              <c:numCache>
                <c:formatCode>General</c:formatCode>
                <c:ptCount val="7"/>
                <c:pt idx="0">
                  <c:v>9.9174227138051272</c:v>
                </c:pt>
                <c:pt idx="1">
                  <c:v>7.4599472630350832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E1D-4247-8C0F-9BBC5B36B0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95750160"/>
        <c:axId val="595755736"/>
      </c:lineChart>
      <c:catAx>
        <c:axId val="595750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5755736"/>
        <c:crosses val="autoZero"/>
        <c:auto val="1"/>
        <c:lblAlgn val="ctr"/>
        <c:lblOffset val="100"/>
        <c:noMultiLvlLbl val="0"/>
      </c:catAx>
      <c:valAx>
        <c:axId val="595755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5750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A3B28-B5A7-437D-AC3A-C0B4516A3A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F2FC2-E268-4F14-A3A8-8094D5C277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8D77E-DDC2-41BE-A009-4BF939BB2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3316A-3A98-4301-B674-02FEDD54821A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A5913-3B12-4DEE-AE41-51529D3FF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59571-22A5-436A-88DC-0A0F1D480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0C027-CC48-4B13-9EA6-ED3B37DF17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9619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468AF-9BC2-43F4-B6E6-2B929093C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0C42F-54A1-4F7A-BFBB-5EAE8FB9F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D15C35-8159-4BF0-A15D-55D77DC83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3316A-3A98-4301-B674-02FEDD54821A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18413-B405-4C7D-8C02-4DB3E7437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938F3-7156-4FCC-9C13-A5A433CC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0C027-CC48-4B13-9EA6-ED3B37DF17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8060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5AD45-6E14-4FFE-9A71-2806856F4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8015F2-F7C6-4AE0-8D3E-78B452BB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3FB9C9-0AD6-40BC-877F-E34371932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3316A-3A98-4301-B674-02FEDD54821A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5EC070-A42B-4CDC-BCBA-2BFA793A7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049056-C03F-4E1A-9C73-7E24C4775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0C027-CC48-4B13-9EA6-ED3B37DF17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890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BDD0A-F564-45A6-92B0-83858F4D8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A9949-F7BE-4796-B23F-A55F8E8FDD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1D4A6E-6A40-43CA-8FD5-815CD670E0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E5BC17-81A1-4238-8D81-E99DA8087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3316A-3A98-4301-B674-02FEDD54821A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D57F7-ADB3-4137-BAA2-43EBF05CC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49DCC4-9B30-4D9D-9B54-69F73003D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0C027-CC48-4B13-9EA6-ED3B37DF17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1129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C3526-BA74-4B7B-B2AF-5BBEA59F8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9616CC-86CA-430F-8B00-C6A267B91E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A436DB-F85A-4A19-9B77-5AC5B2D5E0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CE3015-C533-40F6-B316-972DE820D9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242BCA-1616-4158-9BE2-295BA181BE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9B953D-4FC0-4A9C-81BF-2D1E093F2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3316A-3A98-4301-B674-02FEDD54821A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75BA07-49F7-4CB8-9CEB-FEBE6BCF2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46E3AB-CD1D-4190-949D-D98A3317F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0C027-CC48-4B13-9EA6-ED3B37DF17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0062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B20B7-4C25-4EA8-A6DA-A08D1F9BA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AA807A-55A3-4542-971C-0194A8CCF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3316A-3A98-4301-B674-02FEDD54821A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A7785E-0445-4CCB-90B4-E7D073433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219E58-D4F6-4584-8805-E7886E586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0C027-CC48-4B13-9EA6-ED3B37DF17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4205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C24DC2-43EB-4A07-A356-DE85E971D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3316A-3A98-4301-B674-02FEDD54821A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584B0D-2590-4E97-B6CD-EEADEFA94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9C0E8E-E5F1-4A18-BE4F-AF7507D94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0C027-CC48-4B13-9EA6-ED3B37DF17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456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6A721-D7D9-45AD-B4A8-21E1C8EA6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FEBF8-6396-462E-8A1F-6C7FFDB08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B75178-6A73-4383-BDB5-43EBCD086F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72CBF3-D8AF-40DE-ABAA-C4871999F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3316A-3A98-4301-B674-02FEDD54821A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F20AA7-B5BB-4031-B4CD-9A2098C31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A8CA57-876D-49A3-8EBE-8B41BBDE8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0C027-CC48-4B13-9EA6-ED3B37DF17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580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76FE3-8F9A-4A18-8597-A7D4A1F1E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DC494B-C0CC-4EA1-B494-A2016DE88E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387F21-B740-4C56-8464-9A4DB4DA71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6D50A8-E142-4849-92B1-E277AB5F0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3316A-3A98-4301-B674-02FEDD54821A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53C115-32E5-4847-AD6A-C25454684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ED4BD1-F7A5-4A8A-99D0-47B502C06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0C027-CC48-4B13-9EA6-ED3B37DF17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9113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36688-D9A4-4233-9561-FF7DB0965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E19E61-11F0-4F5E-930B-BDEAA90ABC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A0678F-35D1-4B01-81D0-5E3686810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3316A-3A98-4301-B674-02FEDD54821A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655AB9-B34C-4FE2-B7AE-E37CE926F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A5FC9-6819-4D19-8F93-8922E9C90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0C027-CC48-4B13-9EA6-ED3B37DF17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104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CAA411-B547-4E76-80B7-E150BDD1D7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2D5999-FE1D-40B1-A8E1-0B9004E915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476710-E805-4B80-8D35-FF0759878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3316A-3A98-4301-B674-02FEDD54821A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582B67-C391-4C03-B7A1-980BEE3E5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D7DF4-92FD-4844-A9DD-37C80DF72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0C027-CC48-4B13-9EA6-ED3B37DF17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7088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C857BA-804D-43E1-9F35-D99650A58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2482CD-F305-4E03-B2F8-059B1AB02E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0B6CC-9371-4AC5-8670-FF7BBC1D72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3316A-3A98-4301-B674-02FEDD54821A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13B66-134B-43C4-BDED-6ADE59BAA6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041A10-D9AB-43BE-BA5F-F1E67E1C6C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0C027-CC48-4B13-9EA6-ED3B37DF17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205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8D0EE-F205-438E-8969-25796BE682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6764" y="1122362"/>
            <a:ext cx="9051235" cy="3025567"/>
          </a:xfrm>
        </p:spPr>
        <p:txBody>
          <a:bodyPr>
            <a:normAutofit fontScale="90000"/>
          </a:bodyPr>
          <a:lstStyle/>
          <a:p>
            <a:r>
              <a:rPr lang="en-GB" dirty="0"/>
              <a:t>Fogginess: </a:t>
            </a:r>
            <a:br>
              <a:rPr lang="en-GB" dirty="0"/>
            </a:br>
            <a:r>
              <a:rPr lang="en-GB" dirty="0"/>
              <a:t>a comparison of Margery Allingham and the Queens of Crime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CF23C2-C7E0-4920-803B-1CD321388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079876"/>
            <a:ext cx="9144000" cy="1655762"/>
          </a:xfrm>
        </p:spPr>
        <p:txBody>
          <a:bodyPr/>
          <a:lstStyle/>
          <a:p>
            <a:r>
              <a:rPr lang="en-GB" dirty="0"/>
              <a:t>By</a:t>
            </a:r>
          </a:p>
          <a:p>
            <a:r>
              <a:rPr lang="en-GB" dirty="0"/>
              <a:t>Mark Green</a:t>
            </a:r>
          </a:p>
        </p:txBody>
      </p:sp>
    </p:spTree>
    <p:extLst>
      <p:ext uri="{BB962C8B-B14F-4D97-AF65-F5344CB8AC3E}">
        <p14:creationId xmlns:p14="http://schemas.microsoft.com/office/powerpoint/2010/main" val="2484149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8046BC6-D355-4339-AA69-0ABB61759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159" y="1047750"/>
            <a:ext cx="3086100" cy="4762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6C76E6-60F3-43EE-A00C-46CBA5AE6FA2}"/>
              </a:ext>
            </a:extLst>
          </p:cNvPr>
          <p:cNvSpPr txBox="1"/>
          <p:nvPr/>
        </p:nvSpPr>
        <p:spPr>
          <a:xfrm>
            <a:off x="4823792" y="768627"/>
            <a:ext cx="638754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“…The fog was like a saffron blanket soaked in ice-water. It had hung over London all day and at last was beginning to descend. The sky was yellow as a duster and the rest was granular black, overprinted in grey and lightened by occasional slivers of bright fish colour as a policeman turned his west cape.</a:t>
            </a:r>
          </a:p>
          <a:p>
            <a:r>
              <a:rPr lang="en-GB" sz="2800" dirty="0"/>
              <a:t>…The fog had crept into the taxi where it crouched panting in a traffic jam. It oozed in ungenially, to smear sooty fingers over the two elegant young people who sat inside.”</a:t>
            </a:r>
          </a:p>
        </p:txBody>
      </p:sp>
    </p:spTree>
    <p:extLst>
      <p:ext uri="{BB962C8B-B14F-4D97-AF65-F5344CB8AC3E}">
        <p14:creationId xmlns:p14="http://schemas.microsoft.com/office/powerpoint/2010/main" val="1158845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8046BC6-D355-4339-AA69-0ABB61759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159" y="1047750"/>
            <a:ext cx="3086100" cy="4762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6C76E6-60F3-43EE-A00C-46CBA5AE6FA2}"/>
              </a:ext>
            </a:extLst>
          </p:cNvPr>
          <p:cNvSpPr txBox="1"/>
          <p:nvPr/>
        </p:nvSpPr>
        <p:spPr>
          <a:xfrm>
            <a:off x="4823792" y="2769705"/>
            <a:ext cx="63875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/>
              <a:t>Gunning Fog Index:11.2</a:t>
            </a:r>
          </a:p>
          <a:p>
            <a:endParaRPr lang="en-GB" sz="4800" dirty="0"/>
          </a:p>
          <a:p>
            <a:r>
              <a:rPr lang="en-GB" sz="4800" dirty="0"/>
              <a:t>(opening passage)</a:t>
            </a:r>
          </a:p>
        </p:txBody>
      </p:sp>
    </p:spTree>
    <p:extLst>
      <p:ext uri="{BB962C8B-B14F-4D97-AF65-F5344CB8AC3E}">
        <p14:creationId xmlns:p14="http://schemas.microsoft.com/office/powerpoint/2010/main" val="2752504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169C9-7FA0-43F1-BCA9-B69CA015E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Gunning Fog Index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2EE7F8-FF21-45F3-8858-9EAF02824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Measure of “Readability”</a:t>
            </a:r>
          </a:p>
          <a:p>
            <a:r>
              <a:rPr lang="en-GB" dirty="0"/>
              <a:t>Developed by Robert Gunning </a:t>
            </a:r>
          </a:p>
          <a:p>
            <a:pPr lvl="1"/>
            <a:r>
              <a:rPr lang="en-GB" dirty="0"/>
              <a:t>US Newspapers in 1940s</a:t>
            </a:r>
          </a:p>
          <a:p>
            <a:r>
              <a:rPr lang="en-GB" dirty="0"/>
              <a:t>Based on length of sentences and use of “complicated words”</a:t>
            </a:r>
          </a:p>
          <a:p>
            <a:r>
              <a:rPr lang="en-GB" dirty="0"/>
              <a:t>Formula: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	0.4 x ((words/sentences) + 100 x (complicated words/words))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Approximates to years of education required to comprehend content</a:t>
            </a:r>
          </a:p>
          <a:p>
            <a:r>
              <a:rPr lang="en-GB" dirty="0"/>
              <a:t>Needs to be under 12 for a “wider audience” to read easily</a:t>
            </a:r>
          </a:p>
          <a:p>
            <a:r>
              <a:rPr lang="en-GB" dirty="0"/>
              <a:t>Under 8 for “near universal” comprehension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3884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F2130-B1E9-4F3F-B36F-5264D26EC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147A2B-DA68-4296-94E9-2FB724C344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The cat sat on the mat.</a:t>
            </a:r>
          </a:p>
          <a:p>
            <a:r>
              <a:rPr lang="en-GB" dirty="0"/>
              <a:t>The black cat sat on the mat.</a:t>
            </a:r>
          </a:p>
          <a:p>
            <a:r>
              <a:rPr lang="en-GB" dirty="0"/>
              <a:t>The </a:t>
            </a:r>
            <a:r>
              <a:rPr lang="en-GB" dirty="0">
                <a:solidFill>
                  <a:srgbClr val="FF0000"/>
                </a:solidFill>
              </a:rPr>
              <a:t>ferocious</a:t>
            </a:r>
            <a:r>
              <a:rPr lang="en-GB" dirty="0"/>
              <a:t> black cat sat on the mat.</a:t>
            </a:r>
          </a:p>
          <a:p>
            <a:r>
              <a:rPr lang="en-GB" dirty="0"/>
              <a:t>The </a:t>
            </a:r>
            <a:r>
              <a:rPr lang="en-GB" dirty="0">
                <a:solidFill>
                  <a:srgbClr val="FF0000"/>
                </a:solidFill>
              </a:rPr>
              <a:t>ferocious</a:t>
            </a:r>
            <a:r>
              <a:rPr lang="en-GB" dirty="0"/>
              <a:t> black cat sat </a:t>
            </a:r>
            <a:r>
              <a:rPr lang="en-GB" dirty="0">
                <a:solidFill>
                  <a:srgbClr val="FF0000"/>
                </a:solidFill>
              </a:rPr>
              <a:t>impatient</a:t>
            </a:r>
            <a:r>
              <a:rPr lang="en-GB" dirty="0"/>
              <a:t>ly on the mat waiting for Albert Campion’s </a:t>
            </a:r>
            <a:r>
              <a:rPr lang="en-GB" dirty="0">
                <a:solidFill>
                  <a:srgbClr val="FF0000"/>
                </a:solidFill>
              </a:rPr>
              <a:t>arrival</a:t>
            </a:r>
            <a:r>
              <a:rPr lang="en-GB" dirty="0"/>
              <a:t> home to feed him his </a:t>
            </a:r>
            <a:r>
              <a:rPr lang="en-GB" dirty="0">
                <a:solidFill>
                  <a:srgbClr val="FF0000"/>
                </a:solidFill>
              </a:rPr>
              <a:t>delicious</a:t>
            </a:r>
            <a:r>
              <a:rPr lang="en-GB" dirty="0"/>
              <a:t> dinner of sardines containing </a:t>
            </a:r>
            <a:r>
              <a:rPr lang="en-GB" dirty="0">
                <a:solidFill>
                  <a:srgbClr val="FF0000"/>
                </a:solidFill>
              </a:rPr>
              <a:t>absolute</a:t>
            </a:r>
            <a:r>
              <a:rPr lang="en-GB" dirty="0"/>
              <a:t>ly no </a:t>
            </a:r>
            <a:r>
              <a:rPr lang="en-GB" dirty="0">
                <a:solidFill>
                  <a:srgbClr val="FF0000"/>
                </a:solidFill>
              </a:rPr>
              <a:t>arsenic</a:t>
            </a:r>
            <a:r>
              <a:rPr lang="en-GB" dirty="0"/>
              <a:t>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37EA23-7A8B-45D1-B634-48B753BA66D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2.4</a:t>
            </a:r>
          </a:p>
          <a:p>
            <a:r>
              <a:rPr lang="en-GB" dirty="0"/>
              <a:t>2.8</a:t>
            </a:r>
          </a:p>
          <a:p>
            <a:r>
              <a:rPr lang="en-GB" dirty="0"/>
              <a:t>8.2</a:t>
            </a:r>
          </a:p>
          <a:p>
            <a:endParaRPr lang="en-GB" dirty="0"/>
          </a:p>
          <a:p>
            <a:r>
              <a:rPr lang="en-GB" dirty="0"/>
              <a:t>19.69</a:t>
            </a:r>
          </a:p>
        </p:txBody>
      </p:sp>
    </p:spTree>
    <p:extLst>
      <p:ext uri="{BB962C8B-B14F-4D97-AF65-F5344CB8AC3E}">
        <p14:creationId xmlns:p14="http://schemas.microsoft.com/office/powerpoint/2010/main" val="713080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8046BC6-D355-4339-AA69-0ABB61759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159" y="1047750"/>
            <a:ext cx="3086100" cy="4762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6C76E6-60F3-43EE-A00C-46CBA5AE6FA2}"/>
              </a:ext>
            </a:extLst>
          </p:cNvPr>
          <p:cNvSpPr txBox="1"/>
          <p:nvPr/>
        </p:nvSpPr>
        <p:spPr>
          <a:xfrm>
            <a:off x="4823792" y="2769705"/>
            <a:ext cx="63875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/>
              <a:t>Gunning Fog Index: 8.72</a:t>
            </a:r>
          </a:p>
          <a:p>
            <a:endParaRPr lang="en-GB" sz="4800" dirty="0"/>
          </a:p>
          <a:p>
            <a:r>
              <a:rPr lang="en-GB" sz="4800" dirty="0"/>
              <a:t>(overall)</a:t>
            </a:r>
          </a:p>
        </p:txBody>
      </p:sp>
    </p:spTree>
    <p:extLst>
      <p:ext uri="{BB962C8B-B14F-4D97-AF65-F5344CB8AC3E}">
        <p14:creationId xmlns:p14="http://schemas.microsoft.com/office/powerpoint/2010/main" val="4001662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AF6A9D18-9199-4F9B-B4DC-34C880E5DC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4878044"/>
              </p:ext>
            </p:extLst>
          </p:nvPr>
        </p:nvGraphicFramePr>
        <p:xfrm>
          <a:off x="901148" y="609600"/>
          <a:ext cx="10721009" cy="5897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27825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AF6A9D18-9199-4F9B-B4DC-34C880E5DC34}"/>
              </a:ext>
            </a:extLst>
          </p:cNvPr>
          <p:cNvGraphicFramePr>
            <a:graphicFrameLocks/>
          </p:cNvGraphicFramePr>
          <p:nvPr/>
        </p:nvGraphicFramePr>
        <p:xfrm>
          <a:off x="901148" y="609600"/>
          <a:ext cx="10721009" cy="5897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460E5A0-3CFE-4A82-B3E0-AD4B6B518638}"/>
              </a:ext>
            </a:extLst>
          </p:cNvPr>
          <p:cNvSpPr txBox="1"/>
          <p:nvPr/>
        </p:nvSpPr>
        <p:spPr>
          <a:xfrm>
            <a:off x="3988904" y="1073426"/>
            <a:ext cx="53538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Average Fog Index = 8.99</a:t>
            </a:r>
          </a:p>
        </p:txBody>
      </p:sp>
    </p:spTree>
    <p:extLst>
      <p:ext uri="{BB962C8B-B14F-4D97-AF65-F5344CB8AC3E}">
        <p14:creationId xmlns:p14="http://schemas.microsoft.com/office/powerpoint/2010/main" val="1039800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AF6A9D18-9199-4F9B-B4DC-34C880E5DC34}"/>
              </a:ext>
            </a:extLst>
          </p:cNvPr>
          <p:cNvGraphicFramePr>
            <a:graphicFrameLocks/>
          </p:cNvGraphicFramePr>
          <p:nvPr/>
        </p:nvGraphicFramePr>
        <p:xfrm>
          <a:off x="901148" y="609600"/>
          <a:ext cx="10721009" cy="5897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Oval 3">
            <a:extLst>
              <a:ext uri="{FF2B5EF4-FFF2-40B4-BE49-F238E27FC236}">
                <a16:creationId xmlns:a16="http://schemas.microsoft.com/office/drawing/2014/main" id="{880340DA-2D39-4E00-9945-42132DF6D167}"/>
              </a:ext>
            </a:extLst>
          </p:cNvPr>
          <p:cNvSpPr/>
          <p:nvPr/>
        </p:nvSpPr>
        <p:spPr>
          <a:xfrm>
            <a:off x="6904382" y="1507435"/>
            <a:ext cx="477079" cy="384313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D56B45-580A-406B-8A2B-291810C8BD07}"/>
              </a:ext>
            </a:extLst>
          </p:cNvPr>
          <p:cNvSpPr txBox="1"/>
          <p:nvPr/>
        </p:nvSpPr>
        <p:spPr>
          <a:xfrm>
            <a:off x="7142921" y="1215047"/>
            <a:ext cx="1338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11.88</a:t>
            </a:r>
          </a:p>
        </p:txBody>
      </p:sp>
    </p:spTree>
    <p:extLst>
      <p:ext uri="{BB962C8B-B14F-4D97-AF65-F5344CB8AC3E}">
        <p14:creationId xmlns:p14="http://schemas.microsoft.com/office/powerpoint/2010/main" val="1916945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5A228-9F6D-4D77-B7F1-09ACAC96C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Narrative Arc of a Novel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C16B3-F8F3-40D8-87E6-5086347EFF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Beginning =&gt; Middle =&gt; End</a:t>
            </a:r>
          </a:p>
          <a:p>
            <a:r>
              <a:rPr lang="en-GB" dirty="0"/>
              <a:t>Hypothesis:</a:t>
            </a:r>
          </a:p>
          <a:p>
            <a:r>
              <a:rPr lang="en-GB" dirty="0"/>
              <a:t>Beginning – easy readability to draw reader into novel</a:t>
            </a:r>
          </a:p>
          <a:p>
            <a:r>
              <a:rPr lang="en-GB" dirty="0"/>
              <a:t>Middle – denser text as plot/investigation unfolds in all its complexity</a:t>
            </a:r>
          </a:p>
          <a:p>
            <a:r>
              <a:rPr lang="en-GB" dirty="0"/>
              <a:t>End – whisk the reader to the climax (page-turner)</a:t>
            </a:r>
          </a:p>
          <a:p>
            <a:r>
              <a:rPr lang="en-GB" dirty="0"/>
              <a:t>Implies Fog index starts low, rises in middle then reduces towards end</a:t>
            </a:r>
          </a:p>
        </p:txBody>
      </p:sp>
    </p:spTree>
    <p:extLst>
      <p:ext uri="{BB962C8B-B14F-4D97-AF65-F5344CB8AC3E}">
        <p14:creationId xmlns:p14="http://schemas.microsoft.com/office/powerpoint/2010/main" val="2250760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48C94EF-A3D6-4B3C-A2CD-B28AD6DB5E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8043448"/>
              </p:ext>
            </p:extLst>
          </p:nvPr>
        </p:nvGraphicFramePr>
        <p:xfrm>
          <a:off x="1855304" y="901148"/>
          <a:ext cx="8401879" cy="5433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90170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427AB455-D90E-48CD-8B39-90E4C255D7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3716502"/>
              </p:ext>
            </p:extLst>
          </p:nvPr>
        </p:nvGraphicFramePr>
        <p:xfrm>
          <a:off x="2093843" y="1113183"/>
          <a:ext cx="7832035" cy="5234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973805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2990AC98-5CD2-4B96-986E-089639A952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1708685"/>
              </p:ext>
            </p:extLst>
          </p:nvPr>
        </p:nvGraphicFramePr>
        <p:xfrm>
          <a:off x="2093843" y="795130"/>
          <a:ext cx="8110331" cy="51683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00927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2990AC98-5CD2-4B96-986E-089639A95246}"/>
              </a:ext>
            </a:extLst>
          </p:cNvPr>
          <p:cNvGraphicFramePr>
            <a:graphicFrameLocks/>
          </p:cNvGraphicFramePr>
          <p:nvPr/>
        </p:nvGraphicFramePr>
        <p:xfrm>
          <a:off x="2093843" y="795130"/>
          <a:ext cx="8110331" cy="51683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B83738B-1EF4-41FC-B7DE-E327191F2AE8}"/>
              </a:ext>
            </a:extLst>
          </p:cNvPr>
          <p:cNvSpPr txBox="1"/>
          <p:nvPr/>
        </p:nvSpPr>
        <p:spPr>
          <a:xfrm>
            <a:off x="3776869" y="1577009"/>
            <a:ext cx="2557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Death of A Ghost Dancers in Mourning</a:t>
            </a:r>
          </a:p>
        </p:txBody>
      </p:sp>
    </p:spTree>
    <p:extLst>
      <p:ext uri="{BB962C8B-B14F-4D97-AF65-F5344CB8AC3E}">
        <p14:creationId xmlns:p14="http://schemas.microsoft.com/office/powerpoint/2010/main" val="16273098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6F2577C1-FB3A-42A4-944D-16F5788453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6843731"/>
              </p:ext>
            </p:extLst>
          </p:nvPr>
        </p:nvGraphicFramePr>
        <p:xfrm>
          <a:off x="2464903" y="715617"/>
          <a:ext cx="7898295" cy="5088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270407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F32D150C-B216-4E09-97EF-279BCCCCE1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7171192"/>
              </p:ext>
            </p:extLst>
          </p:nvPr>
        </p:nvGraphicFramePr>
        <p:xfrm>
          <a:off x="2319130" y="745435"/>
          <a:ext cx="8375374" cy="5367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283312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913A6AE6-9F97-40EC-AAE8-F66929FCE8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3620310"/>
              </p:ext>
            </p:extLst>
          </p:nvPr>
        </p:nvGraphicFramePr>
        <p:xfrm>
          <a:off x="2186609" y="768627"/>
          <a:ext cx="8375374" cy="51683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087629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BE8A99DF-C3E8-4640-BE6C-D9CA2980F1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9167661"/>
              </p:ext>
            </p:extLst>
          </p:nvPr>
        </p:nvGraphicFramePr>
        <p:xfrm>
          <a:off x="2160103" y="901148"/>
          <a:ext cx="8110331" cy="5340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210616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DFBE8272-AD8D-4175-ABC6-A624E02A1F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4531525"/>
              </p:ext>
            </p:extLst>
          </p:nvPr>
        </p:nvGraphicFramePr>
        <p:xfrm>
          <a:off x="1921565" y="954157"/>
          <a:ext cx="8375374" cy="5247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658144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41BF8B57-CAB0-43F4-BDF1-B244258C12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7429654"/>
              </p:ext>
            </p:extLst>
          </p:nvPr>
        </p:nvGraphicFramePr>
        <p:xfrm>
          <a:off x="1908313" y="1020417"/>
          <a:ext cx="8136835" cy="52346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702875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5D46FE57-56B7-4B5E-802F-532C82E2BF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9648570"/>
              </p:ext>
            </p:extLst>
          </p:nvPr>
        </p:nvGraphicFramePr>
        <p:xfrm>
          <a:off x="2027583" y="954157"/>
          <a:ext cx="8070574" cy="51418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640707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B32477D-B3F6-438F-AFCD-CC07FBE470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4761108"/>
              </p:ext>
            </p:extLst>
          </p:nvPr>
        </p:nvGraphicFramePr>
        <p:xfrm>
          <a:off x="2239617" y="1099930"/>
          <a:ext cx="7195931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366464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258AFD75-BA2F-4382-90FC-B91C25B96F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3948202"/>
              </p:ext>
            </p:extLst>
          </p:nvPr>
        </p:nvGraphicFramePr>
        <p:xfrm>
          <a:off x="1722783" y="874643"/>
          <a:ext cx="8507895" cy="5102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591411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8793E80A-CE4E-43D8-8F2A-38829E41FC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6666747"/>
              </p:ext>
            </p:extLst>
          </p:nvPr>
        </p:nvGraphicFramePr>
        <p:xfrm>
          <a:off x="1510747" y="861391"/>
          <a:ext cx="9223513" cy="5340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958941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2B8F14B4-55AC-4534-AED4-5715A480D4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3666029"/>
              </p:ext>
            </p:extLst>
          </p:nvPr>
        </p:nvGraphicFramePr>
        <p:xfrm>
          <a:off x="1885071" y="928467"/>
          <a:ext cx="8370277" cy="52613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684650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553E1-DCF4-484A-A176-31D5D8D39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F6607-6A6A-4AE9-94D9-03375C7E2A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Allingham, Christie and Marsh exhibit same pattern of readability over time</a:t>
            </a:r>
          </a:p>
          <a:p>
            <a:pPr lvl="1"/>
            <a:r>
              <a:rPr lang="en-GB" dirty="0"/>
              <a:t>Dip in third decade</a:t>
            </a:r>
          </a:p>
          <a:p>
            <a:pPr lvl="1"/>
            <a:r>
              <a:rPr lang="en-GB" dirty="0"/>
              <a:t>Generally rising demands on readership</a:t>
            </a:r>
          </a:p>
          <a:p>
            <a:r>
              <a:rPr lang="en-GB" dirty="0"/>
              <a:t>No readability evidence to support “waning of powers” in Christie’s later books</a:t>
            </a:r>
          </a:p>
          <a:p>
            <a:r>
              <a:rPr lang="en-GB" dirty="0"/>
              <a:t>Possible readability evidence of waning of powers in Marsh’s later books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5373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396</Words>
  <Application>Microsoft Office PowerPoint</Application>
  <PresentationFormat>Widescreen</PresentationFormat>
  <Paragraphs>73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Fogginess:  a comparison of Margery Allingham and the Queens of Crime</vt:lpstr>
      <vt:lpstr>PowerPoint Presentation</vt:lpstr>
      <vt:lpstr>PowerPoint Presentation</vt:lpstr>
      <vt:lpstr>Gunning Fog Index</vt:lpstr>
      <vt:lpstr>For example</vt:lpstr>
      <vt:lpstr>PowerPoint Presentation</vt:lpstr>
      <vt:lpstr>PowerPoint Presentation</vt:lpstr>
      <vt:lpstr>PowerPoint Presentation</vt:lpstr>
      <vt:lpstr>PowerPoint Presentation</vt:lpstr>
      <vt:lpstr>Narrative Arc of a Novel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Fogginess:  a comparison of Margery Allingham and the Queens of Crime</dc:title>
  <dc:creator>Mark Green</dc:creator>
  <cp:lastModifiedBy>Mark Green</cp:lastModifiedBy>
  <cp:revision>20</cp:revision>
  <dcterms:created xsi:type="dcterms:W3CDTF">2019-01-18T10:56:49Z</dcterms:created>
  <dcterms:modified xsi:type="dcterms:W3CDTF">2019-03-14T10:00:04Z</dcterms:modified>
</cp:coreProperties>
</file>